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9" r:id="rId4"/>
    <p:sldId id="268" r:id="rId5"/>
    <p:sldId id="260" r:id="rId6"/>
    <p:sldId id="261" r:id="rId7"/>
    <p:sldId id="269" r:id="rId8"/>
    <p:sldId id="262" r:id="rId9"/>
    <p:sldId id="264" r:id="rId10"/>
    <p:sldId id="265" r:id="rId11"/>
    <p:sldId id="271" r:id="rId12"/>
    <p:sldId id="273" r:id="rId13"/>
    <p:sldId id="272" r:id="rId14"/>
    <p:sldId id="274" r:id="rId15"/>
    <p:sldId id="266" r:id="rId16"/>
    <p:sldId id="275" r:id="rId17"/>
    <p:sldId id="277" r:id="rId18"/>
    <p:sldId id="278" r:id="rId19"/>
    <p:sldId id="267" r:id="rId20"/>
    <p:sldId id="276" r:id="rId21"/>
    <p:sldId id="279" r:id="rId22"/>
  </p:sldIdLst>
  <p:sldSz cx="9144000" cy="6858000" type="screen4x3"/>
  <p:notesSz cx="6858000" cy="9144000"/>
  <p:embeddedFontLst>
    <p:embeddedFont>
      <p:font typeface="Calibri" panose="020F0502020204030204" pitchFamily="34"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Libre Baskerville" panose="02000000000000000000" pitchFamily="2" charset="0"/>
      <p:regular r:id="rId32"/>
      <p:bold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XUkuSzG6Asq/LLdI/zsp0r2+o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8140" autoAdjust="0"/>
  </p:normalViewPr>
  <p:slideViewPr>
    <p:cSldViewPr snapToGrid="0">
      <p:cViewPr varScale="1">
        <p:scale>
          <a:sx n="76" d="100"/>
          <a:sy n="76" d="100"/>
        </p:scale>
        <p:origin x="1699"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9" name="Google Shape;7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4118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467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839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513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 name="Google Shape;141;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 name="Google Shape;141;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416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 name="Google Shape;141;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3862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 name="Google Shape;141;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231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7" name="Google Shape;14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IN" dirty="0"/>
          </a:p>
        </p:txBody>
      </p:sp>
      <p:sp>
        <p:nvSpPr>
          <p:cNvPr id="147" name="Google Shape;14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993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IN" dirty="0"/>
          </a:p>
        </p:txBody>
      </p:sp>
      <p:sp>
        <p:nvSpPr>
          <p:cNvPr id="147" name="Google Shape;14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750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9" name="Google Shape;9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9" name="Google Shape;9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222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5" name="Google Shape;10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1" name="Google Shape;111;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5" name="Google Shape;10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7774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14"/>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 name="Google Shape;2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4"/>
        <p:cNvGrpSpPr/>
        <p:nvPr/>
      </p:nvGrpSpPr>
      <p:grpSpPr>
        <a:xfrm>
          <a:off x="0" y="0"/>
          <a:ext cx="0" cy="0"/>
          <a:chOff x="0" y="0"/>
          <a:chExt cx="0" cy="0"/>
        </a:xfrm>
      </p:grpSpPr>
      <p:pic>
        <p:nvPicPr>
          <p:cNvPr id="75" name="Google Shape;75;p23" descr="title.png"/>
          <p:cNvPicPr preferRelativeResize="0"/>
          <p:nvPr/>
        </p:nvPicPr>
        <p:blipFill rotWithShape="1">
          <a:blip r:embed="rId2">
            <a:alphaModFix/>
          </a:blip>
          <a:srcRect/>
          <a:stretch/>
        </p:blipFill>
        <p:spPr>
          <a:xfrm>
            <a:off x="0" y="-6350"/>
            <a:ext cx="9144000" cy="6858000"/>
          </a:xfrm>
          <a:prstGeom prst="rect">
            <a:avLst/>
          </a:prstGeom>
          <a:noFill/>
          <a:ln>
            <a:noFill/>
          </a:ln>
        </p:spPr>
      </p:pic>
      <p:pic>
        <p:nvPicPr>
          <p:cNvPr id="76" name="Google Shape;76;p23" descr="title.pn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with body copy">
  <p:cSld name="Title with body copy">
    <p:spTree>
      <p:nvGrpSpPr>
        <p:cNvPr id="1" name="Shape 23"/>
        <p:cNvGrpSpPr/>
        <p:nvPr/>
      </p:nvGrpSpPr>
      <p:grpSpPr>
        <a:xfrm>
          <a:off x="0" y="0"/>
          <a:ext cx="0" cy="0"/>
          <a:chOff x="0" y="0"/>
          <a:chExt cx="0" cy="0"/>
        </a:xfrm>
      </p:grpSpPr>
      <p:sp>
        <p:nvSpPr>
          <p:cNvPr id="24" name="Google Shape;24;p15"/>
          <p:cNvSpPr txBox="1"/>
          <p:nvPr/>
        </p:nvSpPr>
        <p:spPr>
          <a:xfrm>
            <a:off x="457200" y="838200"/>
            <a:ext cx="82296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rgbClr val="C12030"/>
                </a:solidFill>
                <a:latin typeface="Helvetica Neue"/>
                <a:ea typeface="Helvetica Neue"/>
                <a:cs typeface="Helvetica Neue"/>
                <a:sym typeface="Helvetica Neue"/>
              </a:rPr>
              <a:t>Headline Lorem Ipsum</a:t>
            </a:r>
            <a:br>
              <a:rPr lang="en-US" sz="3600">
                <a:solidFill>
                  <a:srgbClr val="C12030"/>
                </a:solidFill>
                <a:latin typeface="Helvetica Neue"/>
                <a:ea typeface="Helvetica Neue"/>
                <a:cs typeface="Helvetica Neue"/>
                <a:sym typeface="Helvetica Neue"/>
              </a:rPr>
            </a:br>
            <a:br>
              <a:rPr lang="en-US" sz="3600">
                <a:solidFill>
                  <a:schemeClr val="dk1"/>
                </a:solidFill>
                <a:latin typeface="Helvetica Neue"/>
                <a:ea typeface="Helvetica Neue"/>
                <a:cs typeface="Helvetica Neue"/>
                <a:sym typeface="Helvetica Neue"/>
              </a:rPr>
            </a:br>
            <a:endParaRPr sz="3600">
              <a:solidFill>
                <a:srgbClr val="C12030"/>
              </a:solidFill>
              <a:latin typeface="Helvetica Neue"/>
              <a:ea typeface="Helvetica Neue"/>
              <a:cs typeface="Helvetica Neue"/>
              <a:sym typeface="Helvetica Neue"/>
            </a:endParaRPr>
          </a:p>
        </p:txBody>
      </p:sp>
      <p:sp>
        <p:nvSpPr>
          <p:cNvPr id="25" name="Google Shape;25;p15"/>
          <p:cNvSpPr txBox="1"/>
          <p:nvPr/>
        </p:nvSpPr>
        <p:spPr>
          <a:xfrm>
            <a:off x="457200" y="1600200"/>
            <a:ext cx="8229600" cy="4619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Libre Baskerville"/>
                <a:ea typeface="Libre Baskerville"/>
                <a:cs typeface="Libre Baskerville"/>
                <a:sym typeface="Libre Baskerville"/>
              </a:rPr>
              <a:t>Body content.</a:t>
            </a:r>
            <a:endParaRPr/>
          </a:p>
        </p:txBody>
      </p:sp>
      <p:sp>
        <p:nvSpPr>
          <p:cNvPr id="26" name="Google Shape;26;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457200" y="4406900"/>
            <a:ext cx="8229600" cy="130442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457200" y="2906713"/>
            <a:ext cx="8229600" cy="14366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2" name="Google Shape;3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5"/>
        <p:cNvGrpSpPr/>
        <p:nvPr/>
      </p:nvGrpSpPr>
      <p:grpSpPr>
        <a:xfrm>
          <a:off x="0" y="0"/>
          <a:ext cx="0" cy="0"/>
          <a:chOff x="0" y="0"/>
          <a:chExt cx="0" cy="0"/>
        </a:xfrm>
      </p:grpSpPr>
      <p:sp>
        <p:nvSpPr>
          <p:cNvPr id="36" name="Google Shape;36;p1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 name="Google Shape;38;p17"/>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18"/>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1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19"/>
          <p:cNvSpPr txBox="1">
            <a:spLocks noGrp="1"/>
          </p:cNvSpPr>
          <p:nvPr>
            <p:ph type="title"/>
          </p:nvPr>
        </p:nvSpPr>
        <p:spPr>
          <a:xfrm>
            <a:off x="457200" y="792162"/>
            <a:ext cx="8229600" cy="96043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1"/>
          <p:cNvSpPr txBox="1">
            <a:spLocks noGrp="1"/>
          </p:cNvSpPr>
          <p:nvPr>
            <p:ph type="title"/>
          </p:nvPr>
        </p:nvSpPr>
        <p:spPr>
          <a:xfrm>
            <a:off x="457200" y="762000"/>
            <a:ext cx="3008313" cy="673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2" name="Google Shape;62;p21"/>
          <p:cNvSpPr txBox="1">
            <a:spLocks noGrp="1"/>
          </p:cNvSpPr>
          <p:nvPr>
            <p:ph type="body" idx="1"/>
          </p:nvPr>
        </p:nvSpPr>
        <p:spPr>
          <a:xfrm>
            <a:off x="3575050" y="762000"/>
            <a:ext cx="5111750" cy="53641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3" name="Google Shape;63;p21"/>
          <p:cNvSpPr txBox="1">
            <a:spLocks noGrp="1"/>
          </p:cNvSpPr>
          <p:nvPr>
            <p:ph type="body" idx="2"/>
          </p:nvPr>
        </p:nvSpPr>
        <p:spPr>
          <a:xfrm>
            <a:off x="457200" y="1524000"/>
            <a:ext cx="3008313" cy="46021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4" name="Google Shape;64;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22"/>
          <p:cNvSpPr>
            <a:spLocks noGrp="1"/>
          </p:cNvSpPr>
          <p:nvPr>
            <p:ph type="pic" idx="2"/>
          </p:nvPr>
        </p:nvSpPr>
        <p:spPr>
          <a:xfrm>
            <a:off x="1792288" y="838199"/>
            <a:ext cx="5486400" cy="3889375"/>
          </a:xfrm>
          <a:prstGeom prst="rect">
            <a:avLst/>
          </a:prstGeom>
          <a:noFill/>
          <a:ln>
            <a:noFill/>
          </a:ln>
        </p:spPr>
      </p:sp>
      <p:sp>
        <p:nvSpPr>
          <p:cNvPr id="70" name="Google Shape;70;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1" name="Google Shape;71;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rgbClr val="898989"/>
                </a:solidFill>
                <a:latin typeface="Calibri"/>
                <a:ea typeface="Calibri"/>
                <a:cs typeface="Calibri"/>
                <a:sym typeface="Calibri"/>
              </a:defRPr>
            </a:lvl1pPr>
            <a:lvl2pPr marL="0" lvl="1" indent="0" algn="r">
              <a:spcBef>
                <a:spcPts val="0"/>
              </a:spcBef>
              <a:spcAft>
                <a:spcPts val="0"/>
              </a:spcAft>
              <a:buNone/>
              <a:defRPr sz="1200">
                <a:solidFill>
                  <a:srgbClr val="898989"/>
                </a:solidFill>
                <a:latin typeface="Calibri"/>
                <a:ea typeface="Calibri"/>
                <a:cs typeface="Calibri"/>
                <a:sym typeface="Calibri"/>
              </a:defRPr>
            </a:lvl2pPr>
            <a:lvl3pPr marL="0" lvl="2" indent="0" algn="r">
              <a:spcBef>
                <a:spcPts val="0"/>
              </a:spcBef>
              <a:spcAft>
                <a:spcPts val="0"/>
              </a:spcAft>
              <a:buNone/>
              <a:defRPr sz="1200">
                <a:solidFill>
                  <a:srgbClr val="898989"/>
                </a:solidFill>
                <a:latin typeface="Calibri"/>
                <a:ea typeface="Calibri"/>
                <a:cs typeface="Calibri"/>
                <a:sym typeface="Calibri"/>
              </a:defRPr>
            </a:lvl3pPr>
            <a:lvl4pPr marL="0" lvl="3" indent="0" algn="r">
              <a:spcBef>
                <a:spcPts val="0"/>
              </a:spcBef>
              <a:spcAft>
                <a:spcPts val="0"/>
              </a:spcAft>
              <a:buNone/>
              <a:defRPr sz="1200">
                <a:solidFill>
                  <a:srgbClr val="898989"/>
                </a:solidFill>
                <a:latin typeface="Calibri"/>
                <a:ea typeface="Calibri"/>
                <a:cs typeface="Calibri"/>
                <a:sym typeface="Calibri"/>
              </a:defRPr>
            </a:lvl4pPr>
            <a:lvl5pPr marL="0" lvl="4" indent="0" algn="r">
              <a:spcBef>
                <a:spcPts val="0"/>
              </a:spcBef>
              <a:spcAft>
                <a:spcPts val="0"/>
              </a:spcAft>
              <a:buNone/>
              <a:defRPr sz="1200">
                <a:solidFill>
                  <a:srgbClr val="898989"/>
                </a:solidFill>
                <a:latin typeface="Calibri"/>
                <a:ea typeface="Calibri"/>
                <a:cs typeface="Calibri"/>
                <a:sym typeface="Calibri"/>
              </a:defRPr>
            </a:lvl5pPr>
            <a:lvl6pPr marL="0" lvl="5" indent="0" algn="r">
              <a:spcBef>
                <a:spcPts val="0"/>
              </a:spcBef>
              <a:spcAft>
                <a:spcPts val="0"/>
              </a:spcAft>
              <a:buNone/>
              <a:defRPr sz="1200">
                <a:solidFill>
                  <a:srgbClr val="898989"/>
                </a:solidFill>
                <a:latin typeface="Calibri"/>
                <a:ea typeface="Calibri"/>
                <a:cs typeface="Calibri"/>
                <a:sym typeface="Calibri"/>
              </a:defRPr>
            </a:lvl6pPr>
            <a:lvl7pPr marL="0" lvl="6" indent="0" algn="r">
              <a:spcBef>
                <a:spcPts val="0"/>
              </a:spcBef>
              <a:spcAft>
                <a:spcPts val="0"/>
              </a:spcAft>
              <a:buNone/>
              <a:defRPr sz="1200">
                <a:solidFill>
                  <a:srgbClr val="898989"/>
                </a:solidFill>
                <a:latin typeface="Calibri"/>
                <a:ea typeface="Calibri"/>
                <a:cs typeface="Calibri"/>
                <a:sym typeface="Calibri"/>
              </a:defRPr>
            </a:lvl7pPr>
            <a:lvl8pPr marL="0" lvl="7" indent="0" algn="r">
              <a:spcBef>
                <a:spcPts val="0"/>
              </a:spcBef>
              <a:spcAft>
                <a:spcPts val="0"/>
              </a:spcAft>
              <a:buNone/>
              <a:defRPr sz="1200">
                <a:solidFill>
                  <a:srgbClr val="898989"/>
                </a:solidFill>
                <a:latin typeface="Calibri"/>
                <a:ea typeface="Calibri"/>
                <a:cs typeface="Calibri"/>
                <a:sym typeface="Calibri"/>
              </a:defRPr>
            </a:lvl8pPr>
            <a:lvl9pPr marL="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3"/>
          <p:cNvSpPr txBox="1">
            <a:spLocks noGrp="1"/>
          </p:cNvSpPr>
          <p:nvPr>
            <p:ph type="title"/>
          </p:nvPr>
        </p:nvSpPr>
        <p:spPr>
          <a:xfrm>
            <a:off x="457200" y="762000"/>
            <a:ext cx="8229600" cy="609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1pPr>
            <a:lvl2pPr marR="0" lvl="1"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2pPr>
            <a:lvl3pPr marR="0" lvl="2"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3pPr>
            <a:lvl4pPr marR="0" lvl="3"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4pPr>
            <a:lvl5pPr marR="0" lvl="4"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5pPr>
            <a:lvl6pPr marR="0" lvl="5"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6pPr>
            <a:lvl7pPr marR="0" lvl="6"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7pPr>
            <a:lvl8pPr marR="0" lvl="7"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8pPr>
            <a:lvl9pPr marR="0" lvl="8" algn="ctr" rtl="0">
              <a:spcBef>
                <a:spcPts val="0"/>
              </a:spcBef>
              <a:spcAft>
                <a:spcPts val="0"/>
              </a:spcAft>
              <a:buSzPts val="1400"/>
              <a:buNone/>
              <a:defRPr sz="3600" b="0" i="0" u="none" strike="noStrike" cap="none">
                <a:solidFill>
                  <a:srgbClr val="C12030"/>
                </a:solidFill>
                <a:latin typeface="Helvetica Neue"/>
                <a:ea typeface="Helvetica Neue"/>
                <a:cs typeface="Helvetica Neue"/>
                <a:sym typeface="Helvetica Neue"/>
              </a:defRPr>
            </a:lvl9pPr>
          </a:lstStyle>
          <a:p>
            <a:endParaRPr/>
          </a:p>
        </p:txBody>
      </p:sp>
      <p:pic>
        <p:nvPicPr>
          <p:cNvPr id="15" name="Google Shape;15;p13" descr="red_neu_logo.png"/>
          <p:cNvPicPr preferRelativeResize="0"/>
          <p:nvPr/>
        </p:nvPicPr>
        <p:blipFill rotWithShape="1">
          <a:blip r:embed="rId12">
            <a:alphaModFix/>
          </a:blip>
          <a:srcRect/>
          <a:stretch/>
        </p:blipFill>
        <p:spPr>
          <a:xfrm>
            <a:off x="457200" y="274638"/>
            <a:ext cx="2743200" cy="258762"/>
          </a:xfrm>
          <a:prstGeom prst="rect">
            <a:avLst/>
          </a:prstGeom>
          <a:noFill/>
          <a:ln>
            <a:noFill/>
          </a:ln>
        </p:spPr>
      </p:pic>
      <p:cxnSp>
        <p:nvCxnSpPr>
          <p:cNvPr id="16" name="Google Shape;16;p13"/>
          <p:cNvCxnSpPr/>
          <p:nvPr/>
        </p:nvCxnSpPr>
        <p:spPr>
          <a:xfrm>
            <a:off x="457200" y="609600"/>
            <a:ext cx="8229600" cy="0"/>
          </a:xfrm>
          <a:prstGeom prst="straightConnector1">
            <a:avLst/>
          </a:prstGeom>
          <a:noFill/>
          <a:ln w="25400" cap="flat" cmpd="sng">
            <a:solidFill>
              <a:srgbClr val="D8D8D8"/>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 descr="Image result for neu logo"/>
          <p:cNvPicPr preferRelativeResize="0"/>
          <p:nvPr/>
        </p:nvPicPr>
        <p:blipFill rotWithShape="1">
          <a:blip r:embed="rId5">
            <a:alphaModFix/>
          </a:blip>
          <a:srcRect/>
          <a:stretch/>
        </p:blipFill>
        <p:spPr>
          <a:xfrm>
            <a:off x="3574072" y="705208"/>
            <a:ext cx="1995855" cy="1995855"/>
          </a:xfrm>
          <a:prstGeom prst="rect">
            <a:avLst/>
          </a:prstGeom>
          <a:noFill/>
          <a:ln>
            <a:noFill/>
          </a:ln>
        </p:spPr>
      </p:pic>
      <p:sp>
        <p:nvSpPr>
          <p:cNvPr id="82" name="Google Shape;82;p1"/>
          <p:cNvSpPr txBox="1">
            <a:spLocks noGrp="1"/>
          </p:cNvSpPr>
          <p:nvPr>
            <p:ph type="ctrTitle"/>
          </p:nvPr>
        </p:nvSpPr>
        <p:spPr>
          <a:xfrm>
            <a:off x="461865" y="2914113"/>
            <a:ext cx="8573277" cy="323867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3200" b="1" dirty="0">
                <a:solidFill>
                  <a:schemeClr val="dk1"/>
                </a:solidFill>
              </a:rPr>
              <a:t>ITC 6000 Database Management Systems</a:t>
            </a:r>
            <a:br>
              <a:rPr lang="en-US" sz="3200" b="1" dirty="0">
                <a:solidFill>
                  <a:schemeClr val="dk1"/>
                </a:solidFill>
              </a:rPr>
            </a:br>
            <a:r>
              <a:rPr lang="en-US" sz="3200" b="1" dirty="0">
                <a:solidFill>
                  <a:schemeClr val="dk1"/>
                </a:solidFill>
              </a:rPr>
              <a:t>Final Project Presentation 2023 Term A</a:t>
            </a:r>
            <a:br>
              <a:rPr lang="en-US" sz="3200" b="1" dirty="0">
                <a:solidFill>
                  <a:schemeClr val="dk1"/>
                </a:solidFill>
              </a:rPr>
            </a:br>
            <a:br>
              <a:rPr lang="en-US" sz="3200" b="1" dirty="0">
                <a:solidFill>
                  <a:schemeClr val="dk1"/>
                </a:solidFill>
              </a:rPr>
            </a:br>
            <a:r>
              <a:rPr lang="en-US" sz="3200" b="1" dirty="0">
                <a:solidFill>
                  <a:schemeClr val="dk1"/>
                </a:solidFill>
              </a:rPr>
              <a:t>Comprehensive Database Design for Retail Management System</a:t>
            </a:r>
            <a:br>
              <a:rPr lang="en-US" sz="3200" b="1" dirty="0">
                <a:solidFill>
                  <a:schemeClr val="dk1"/>
                </a:solidFill>
              </a:rPr>
            </a:br>
            <a:endParaRPr sz="3200" dirty="0">
              <a:solidFill>
                <a:schemeClr val="dk1"/>
              </a:solidFill>
            </a:endParaRPr>
          </a:p>
        </p:txBody>
      </p:sp>
      <p:sp>
        <p:nvSpPr>
          <p:cNvPr id="83" name="Google Shape;83;p1"/>
          <p:cNvSpPr txBox="1"/>
          <p:nvPr/>
        </p:nvSpPr>
        <p:spPr>
          <a:xfrm>
            <a:off x="1319504" y="5791200"/>
            <a:ext cx="6858000" cy="10668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2400"/>
              <a:buFont typeface="Arial"/>
              <a:buNone/>
            </a:pPr>
            <a:r>
              <a:rPr lang="en-US" sz="2400" b="0" i="0" u="none" strike="noStrike" cap="none" dirty="0">
                <a:solidFill>
                  <a:schemeClr val="dk1"/>
                </a:solidFill>
                <a:latin typeface="Helvetica Neue"/>
                <a:ea typeface="Helvetica Neue"/>
                <a:cs typeface="Helvetica Neue"/>
                <a:sym typeface="Helvetica Neue"/>
              </a:rPr>
              <a:t>Mohammed Saif Wasay NUID: 002815958</a:t>
            </a:r>
            <a:endParaRPr dirty="0"/>
          </a:p>
          <a:p>
            <a:pPr marL="0" marR="0" lvl="0" indent="0" algn="ctr" rtl="0">
              <a:spcBef>
                <a:spcPts val="480"/>
              </a:spcBef>
              <a:spcAft>
                <a:spcPts val="0"/>
              </a:spcAft>
              <a:buClr>
                <a:schemeClr val="dk1"/>
              </a:buClr>
              <a:buSzPts val="2400"/>
              <a:buFont typeface="Arial"/>
              <a:buNone/>
            </a:pPr>
            <a:r>
              <a:rPr lang="en-US" sz="2400" dirty="0">
                <a:solidFill>
                  <a:schemeClr val="dk1"/>
                </a:solidFill>
                <a:latin typeface="Helvetica Neue"/>
                <a:ea typeface="Helvetica Neue"/>
                <a:cs typeface="Helvetica Neue"/>
                <a:sym typeface="Helvetica Neue"/>
              </a:rPr>
              <a:t>Mohammed.saif</a:t>
            </a:r>
            <a:r>
              <a:rPr lang="en-US" sz="2400" b="0" i="0" u="none" strike="noStrike" cap="none" dirty="0">
                <a:solidFill>
                  <a:schemeClr val="dk1"/>
                </a:solidFill>
                <a:latin typeface="Helvetica Neue"/>
                <a:ea typeface="Helvetica Neue"/>
                <a:cs typeface="Helvetica Neue"/>
                <a:sym typeface="Helvetica Neue"/>
              </a:rPr>
              <a:t>@northeastern.edu</a:t>
            </a:r>
            <a:endParaRPr dirty="0"/>
          </a:p>
        </p:txBody>
      </p:sp>
      <p:pic>
        <p:nvPicPr>
          <p:cNvPr id="6" name="Audio 5">
            <a:hlinkClick r:id="" action="ppaction://media"/>
            <a:extLst>
              <a:ext uri="{FF2B5EF4-FFF2-40B4-BE49-F238E27FC236}">
                <a16:creationId xmlns:a16="http://schemas.microsoft.com/office/drawing/2014/main" id="{ABE6274F-5FC2-AF80-4E1D-CF2B833E299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68048"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633"/>
    </mc:Choice>
    <mc:Fallback>
      <p:transition spd="slow" advTm="28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10"/>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Metrics and Analytics</a:t>
            </a:r>
            <a:endParaRPr/>
          </a:p>
        </p:txBody>
      </p:sp>
      <p:pic>
        <p:nvPicPr>
          <p:cNvPr id="2" name="Picture 1">
            <a:extLst>
              <a:ext uri="{FF2B5EF4-FFF2-40B4-BE49-F238E27FC236}">
                <a16:creationId xmlns:a16="http://schemas.microsoft.com/office/drawing/2014/main" id="{3B493820-7DCB-FF8C-F705-54A8A352ABBE}"/>
              </a:ext>
            </a:extLst>
          </p:cNvPr>
          <p:cNvPicPr>
            <a:picLocks noChangeAspect="1"/>
          </p:cNvPicPr>
          <p:nvPr/>
        </p:nvPicPr>
        <p:blipFill>
          <a:blip r:embed="rId5"/>
          <a:stretch>
            <a:fillRect/>
          </a:stretch>
        </p:blipFill>
        <p:spPr>
          <a:xfrm>
            <a:off x="365887" y="1401596"/>
            <a:ext cx="8412225" cy="4054807"/>
          </a:xfrm>
          <a:prstGeom prst="rect">
            <a:avLst/>
          </a:prstGeom>
        </p:spPr>
      </p:pic>
      <p:sp>
        <p:nvSpPr>
          <p:cNvPr id="4" name="Google Shape;149;p12">
            <a:extLst>
              <a:ext uri="{FF2B5EF4-FFF2-40B4-BE49-F238E27FC236}">
                <a16:creationId xmlns:a16="http://schemas.microsoft.com/office/drawing/2014/main" id="{4B366406-2944-11B9-36CF-85F0983B8F83}"/>
              </a:ext>
            </a:extLst>
          </p:cNvPr>
          <p:cNvSpPr txBox="1">
            <a:spLocks noGrp="1"/>
          </p:cNvSpPr>
          <p:nvPr>
            <p:ph type="body" idx="1"/>
          </p:nvPr>
        </p:nvSpPr>
        <p:spPr>
          <a:xfrm>
            <a:off x="557684" y="5097026"/>
            <a:ext cx="7772400" cy="1676399"/>
          </a:xfrm>
          <a:prstGeom prst="rect">
            <a:avLst/>
          </a:prstGeom>
          <a:noFill/>
          <a:ln>
            <a:noFill/>
          </a:ln>
        </p:spPr>
        <p:txBody>
          <a:bodyPr spcFirstLastPara="1" wrap="square" lIns="91425" tIns="45700" rIns="91425" bIns="45700" anchor="t" anchorCtr="0">
            <a:noAutofit/>
          </a:bodyPr>
          <a:lstStyle/>
          <a:p>
            <a:pPr marL="342900" lvl="0" indent="-139700" algn="just" rtl="0">
              <a:spcBef>
                <a:spcPts val="640"/>
              </a:spcBef>
              <a:spcAft>
                <a:spcPts val="0"/>
              </a:spcAft>
              <a:buClr>
                <a:schemeClr val="dk1"/>
              </a:buClr>
              <a:buSzPts val="3200"/>
              <a:buNone/>
            </a:pPr>
            <a:r>
              <a:rPr lang="en-US" sz="2400" dirty="0"/>
              <a:t> This bar graph illuminates the sales landscape, highlighting our top performers and underdogs. At the pinnacle, we see 'Desktop Computers' leading the charge with sales towering at 1500 units.</a:t>
            </a:r>
          </a:p>
        </p:txBody>
      </p:sp>
      <p:pic>
        <p:nvPicPr>
          <p:cNvPr id="9" name="Audio 8">
            <a:hlinkClick r:id="" action="ppaction://media"/>
            <a:extLst>
              <a:ext uri="{FF2B5EF4-FFF2-40B4-BE49-F238E27FC236}">
                <a16:creationId xmlns:a16="http://schemas.microsoft.com/office/drawing/2014/main" id="{7EE6F05B-9C72-41ED-5C74-65C13840BD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235"/>
    </mc:Choice>
    <mc:Fallback>
      <p:transition spd="slow" advTm="24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9"/>
          <p:cNvSpPr txBox="1">
            <a:spLocks noGrp="1"/>
          </p:cNvSpPr>
          <p:nvPr>
            <p:ph type="body" idx="1"/>
          </p:nvPr>
        </p:nvSpPr>
        <p:spPr>
          <a:xfrm>
            <a:off x="457200" y="1295400"/>
            <a:ext cx="8534400" cy="5562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1600" b="1" dirty="0"/>
              <a:t>Evaluating the sales performance of employees</a:t>
            </a:r>
          </a:p>
          <a:p>
            <a:pPr marL="0" lvl="0" indent="0" algn="l" rtl="0">
              <a:spcBef>
                <a:spcPts val="0"/>
              </a:spcBef>
              <a:spcAft>
                <a:spcPts val="0"/>
              </a:spcAft>
              <a:buClr>
                <a:schemeClr val="dk1"/>
              </a:buClr>
              <a:buSzPts val="2400"/>
              <a:buNone/>
            </a:pPr>
            <a:r>
              <a:rPr lang="en-US" sz="1600" b="1" dirty="0"/>
              <a:t>Query: </a:t>
            </a:r>
            <a:r>
              <a:rPr lang="en-US" sz="1600" dirty="0"/>
              <a:t>SELECT </a:t>
            </a:r>
            <a:r>
              <a:rPr lang="en-US" sz="1600" dirty="0" err="1"/>
              <a:t>Employees.EmployeeID</a:t>
            </a:r>
            <a:r>
              <a:rPr lang="en-US" sz="1600" dirty="0"/>
              <a:t>, </a:t>
            </a:r>
            <a:r>
              <a:rPr lang="en-US" sz="1600" dirty="0" err="1"/>
              <a:t>Employees.Employee_Name</a:t>
            </a:r>
            <a:r>
              <a:rPr lang="en-US" sz="1600" dirty="0"/>
              <a:t>, </a:t>
            </a:r>
          </a:p>
          <a:p>
            <a:pPr marL="0" lvl="0" indent="0" algn="l" rtl="0">
              <a:spcBef>
                <a:spcPts val="0"/>
              </a:spcBef>
              <a:spcAft>
                <a:spcPts val="0"/>
              </a:spcAft>
              <a:buClr>
                <a:schemeClr val="dk1"/>
              </a:buClr>
              <a:buSzPts val="2400"/>
              <a:buNone/>
            </a:pPr>
            <a:r>
              <a:rPr lang="en-US" sz="1600" dirty="0"/>
              <a:t>COUNT (</a:t>
            </a:r>
            <a:r>
              <a:rPr lang="en-US" sz="1600" dirty="0" err="1"/>
              <a:t>Sales.TransactionID</a:t>
            </a:r>
            <a:r>
              <a:rPr lang="en-US" sz="1600" dirty="0"/>
              <a:t>) AS </a:t>
            </a:r>
            <a:r>
              <a:rPr lang="en-US" sz="1600" dirty="0" err="1"/>
              <a:t>TotalSales</a:t>
            </a:r>
            <a:r>
              <a:rPr lang="en-US" sz="1600" dirty="0"/>
              <a:t> FROM Employees JOIN Sales </a:t>
            </a:r>
          </a:p>
          <a:p>
            <a:pPr marL="0" lvl="0" indent="0" algn="l" rtl="0">
              <a:spcBef>
                <a:spcPts val="0"/>
              </a:spcBef>
              <a:spcAft>
                <a:spcPts val="0"/>
              </a:spcAft>
              <a:buClr>
                <a:schemeClr val="dk1"/>
              </a:buClr>
              <a:buSzPts val="2400"/>
              <a:buNone/>
            </a:pPr>
            <a:r>
              <a:rPr lang="en-US" sz="1600" dirty="0"/>
              <a:t>ON </a:t>
            </a:r>
            <a:r>
              <a:rPr lang="en-US" sz="1600" dirty="0" err="1"/>
              <a:t>Employees.EmployeeID</a:t>
            </a:r>
            <a:r>
              <a:rPr lang="en-US" sz="1600" dirty="0"/>
              <a:t> = </a:t>
            </a:r>
            <a:r>
              <a:rPr lang="en-US" sz="1600" dirty="0" err="1"/>
              <a:t>Sales.EmployeeID</a:t>
            </a:r>
            <a:r>
              <a:rPr lang="en-US" sz="1600" dirty="0"/>
              <a:t> GROUP BY </a:t>
            </a:r>
            <a:r>
              <a:rPr lang="en-US" sz="1600" dirty="0" err="1"/>
              <a:t>Employees.EmployeeID</a:t>
            </a:r>
            <a:r>
              <a:rPr lang="en-US" sz="1600" dirty="0"/>
              <a:t>, </a:t>
            </a:r>
            <a:r>
              <a:rPr lang="en-US" sz="1600" dirty="0" err="1"/>
              <a:t>Employees.Employee_NameORDER</a:t>
            </a:r>
            <a:r>
              <a:rPr lang="en-US" sz="1600" dirty="0"/>
              <a:t> BY </a:t>
            </a:r>
            <a:r>
              <a:rPr lang="en-US" sz="1600" dirty="0" err="1"/>
              <a:t>TotalSales</a:t>
            </a:r>
            <a:r>
              <a:rPr lang="en-US" sz="1600" dirty="0"/>
              <a:t> DESC;</a:t>
            </a:r>
            <a:endParaRPr lang="en-IN" sz="1600" b="1" dirty="0"/>
          </a:p>
        </p:txBody>
      </p:sp>
      <p:sp>
        <p:nvSpPr>
          <p:cNvPr id="132" name="Google Shape;132;p9"/>
          <p:cNvSpPr txBox="1">
            <a:spLocks noGrp="1"/>
          </p:cNvSpPr>
          <p:nvPr>
            <p:ph type="ctrTitle"/>
          </p:nvPr>
        </p:nvSpPr>
        <p:spPr>
          <a:xfrm>
            <a:off x="457200" y="667380"/>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SQL Example: 2</a:t>
            </a:r>
            <a:endParaRPr dirty="0"/>
          </a:p>
        </p:txBody>
      </p:sp>
      <p:pic>
        <p:nvPicPr>
          <p:cNvPr id="10" name="Picture 9">
            <a:extLst>
              <a:ext uri="{FF2B5EF4-FFF2-40B4-BE49-F238E27FC236}">
                <a16:creationId xmlns:a16="http://schemas.microsoft.com/office/drawing/2014/main" id="{7C75CFA5-80E0-FE3B-E7DE-22B00025C09E}"/>
              </a:ext>
            </a:extLst>
          </p:cNvPr>
          <p:cNvPicPr>
            <a:picLocks noChangeAspect="1"/>
          </p:cNvPicPr>
          <p:nvPr/>
        </p:nvPicPr>
        <p:blipFill>
          <a:blip r:embed="rId5"/>
          <a:stretch>
            <a:fillRect/>
          </a:stretch>
        </p:blipFill>
        <p:spPr>
          <a:xfrm>
            <a:off x="321790" y="2661920"/>
            <a:ext cx="3813330" cy="4196081"/>
          </a:xfrm>
          <a:prstGeom prst="rect">
            <a:avLst/>
          </a:prstGeom>
        </p:spPr>
      </p:pic>
      <p:sp>
        <p:nvSpPr>
          <p:cNvPr id="14" name="Google Shape;149;p12">
            <a:extLst>
              <a:ext uri="{FF2B5EF4-FFF2-40B4-BE49-F238E27FC236}">
                <a16:creationId xmlns:a16="http://schemas.microsoft.com/office/drawing/2014/main" id="{B7B8DCB3-DF87-7203-E5C4-38F78DFEA610}"/>
              </a:ext>
            </a:extLst>
          </p:cNvPr>
          <p:cNvSpPr txBox="1">
            <a:spLocks/>
          </p:cNvSpPr>
          <p:nvPr/>
        </p:nvSpPr>
        <p:spPr>
          <a:xfrm>
            <a:off x="3922207" y="2776754"/>
            <a:ext cx="5069393" cy="39664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endParaRPr lang="en-US" sz="1200" dirty="0"/>
          </a:p>
          <a:p>
            <a:pPr marL="342900" indent="-139700">
              <a:spcBef>
                <a:spcPts val="640"/>
              </a:spcBef>
              <a:buSzPts val="3200"/>
              <a:buFont typeface="Arial"/>
              <a:buNone/>
            </a:pPr>
            <a:r>
              <a:rPr lang="en-US" sz="1200" b="1" dirty="0"/>
              <a:t>SELECT Clause: </a:t>
            </a:r>
            <a:r>
              <a:rPr lang="en-US" sz="1200" dirty="0"/>
              <a:t>We're selecting the following fields:</a:t>
            </a:r>
          </a:p>
          <a:p>
            <a:pPr marL="342900" indent="-139700">
              <a:spcBef>
                <a:spcPts val="640"/>
              </a:spcBef>
              <a:buSzPts val="3200"/>
              <a:buFont typeface="Arial"/>
              <a:buNone/>
            </a:pPr>
            <a:r>
              <a:rPr lang="en-US" sz="1200" dirty="0" err="1"/>
              <a:t>Employees.EmployeeID</a:t>
            </a:r>
            <a:r>
              <a:rPr lang="en-US" sz="1200" dirty="0"/>
              <a:t> and </a:t>
            </a:r>
            <a:r>
              <a:rPr lang="en-US" sz="1200" dirty="0" err="1"/>
              <a:t>Employees.Employee_Name</a:t>
            </a:r>
            <a:r>
              <a:rPr lang="en-US" sz="1200" dirty="0"/>
              <a:t> to identify each employee.</a:t>
            </a:r>
          </a:p>
          <a:p>
            <a:pPr marL="342900" indent="-139700">
              <a:spcBef>
                <a:spcPts val="640"/>
              </a:spcBef>
              <a:buSzPts val="3200"/>
              <a:buFont typeface="Arial"/>
              <a:buNone/>
            </a:pPr>
            <a:r>
              <a:rPr lang="en-US" sz="1200" dirty="0"/>
              <a:t>The COUNT(</a:t>
            </a:r>
            <a:r>
              <a:rPr lang="en-US" sz="1200" dirty="0" err="1"/>
              <a:t>Sales.TransactionID</a:t>
            </a:r>
            <a:r>
              <a:rPr lang="en-US" sz="1200" dirty="0"/>
              <a:t>) function counts the number of transactions per employee, labeled as </a:t>
            </a:r>
            <a:r>
              <a:rPr lang="en-US" sz="1200" dirty="0" err="1"/>
              <a:t>TotalSales</a:t>
            </a:r>
            <a:r>
              <a:rPr lang="en-US" sz="1200" dirty="0"/>
              <a:t>. </a:t>
            </a:r>
          </a:p>
          <a:p>
            <a:pPr marL="342900" indent="-139700">
              <a:spcBef>
                <a:spcPts val="640"/>
              </a:spcBef>
              <a:buSzPts val="3200"/>
              <a:buFont typeface="Arial"/>
              <a:buNone/>
            </a:pPr>
            <a:r>
              <a:rPr lang="en-US" sz="1200" b="1" dirty="0"/>
              <a:t>FROM and JOIN Clause:</a:t>
            </a:r>
          </a:p>
          <a:p>
            <a:pPr marL="342900" indent="-139700">
              <a:spcBef>
                <a:spcPts val="640"/>
              </a:spcBef>
              <a:buSzPts val="3200"/>
              <a:buFont typeface="Arial"/>
              <a:buNone/>
            </a:pPr>
            <a:r>
              <a:rPr lang="en-US" sz="1200" dirty="0"/>
              <a:t>We're pulling this data from the Employees table.</a:t>
            </a:r>
          </a:p>
          <a:p>
            <a:pPr marL="342900" indent="-139700">
              <a:spcBef>
                <a:spcPts val="640"/>
              </a:spcBef>
              <a:buSzPts val="3200"/>
              <a:buFont typeface="Arial"/>
              <a:buNone/>
            </a:pPr>
            <a:r>
              <a:rPr lang="en-US" sz="1200" dirty="0"/>
              <a:t>It's then joined with the Sales table where the </a:t>
            </a:r>
            <a:r>
              <a:rPr lang="en-US" sz="1200" dirty="0" err="1"/>
              <a:t>EmployeeID</a:t>
            </a:r>
            <a:r>
              <a:rPr lang="en-US" sz="1200" dirty="0"/>
              <a:t> matches, linking employees to their sales records.</a:t>
            </a:r>
          </a:p>
          <a:p>
            <a:pPr marL="342900" indent="-139700">
              <a:spcBef>
                <a:spcPts val="640"/>
              </a:spcBef>
              <a:buSzPts val="3200"/>
              <a:buFont typeface="Arial"/>
              <a:buNone/>
            </a:pPr>
            <a:r>
              <a:rPr lang="en-US" sz="1200" b="1" dirty="0"/>
              <a:t>GROUP BY Clause:</a:t>
            </a:r>
          </a:p>
          <a:p>
            <a:pPr marL="342900" indent="-139700">
              <a:spcBef>
                <a:spcPts val="640"/>
              </a:spcBef>
              <a:buSzPts val="3200"/>
              <a:buFont typeface="Arial"/>
              <a:buNone/>
            </a:pPr>
            <a:r>
              <a:rPr lang="en-US" sz="1200" dirty="0"/>
              <a:t>The data is grouped by </a:t>
            </a:r>
            <a:r>
              <a:rPr lang="en-US" sz="1200" dirty="0" err="1"/>
              <a:t>EmployeeID</a:t>
            </a:r>
            <a:r>
              <a:rPr lang="en-US" sz="1200" dirty="0"/>
              <a:t> and </a:t>
            </a:r>
            <a:r>
              <a:rPr lang="en-US" sz="1200" dirty="0" err="1"/>
              <a:t>EmployeeName</a:t>
            </a:r>
            <a:r>
              <a:rPr lang="en-US" sz="1200" dirty="0"/>
              <a:t>. This ensures that the sales count is accurate for each individual employee.</a:t>
            </a:r>
          </a:p>
          <a:p>
            <a:pPr marL="342900" indent="-139700">
              <a:spcBef>
                <a:spcPts val="640"/>
              </a:spcBef>
              <a:buSzPts val="3200"/>
              <a:buFont typeface="Arial"/>
              <a:buNone/>
            </a:pPr>
            <a:r>
              <a:rPr lang="en-US" sz="1200" b="1" dirty="0"/>
              <a:t>ORDER BY Clause</a:t>
            </a:r>
            <a:r>
              <a:rPr lang="en-US" sz="1200" dirty="0"/>
              <a:t>:</a:t>
            </a:r>
          </a:p>
          <a:p>
            <a:pPr marL="342900" indent="-139700">
              <a:spcBef>
                <a:spcPts val="640"/>
              </a:spcBef>
              <a:buSzPts val="3200"/>
              <a:buFont typeface="Arial"/>
              <a:buNone/>
            </a:pPr>
            <a:r>
              <a:rPr lang="en-US" sz="1200" dirty="0"/>
              <a:t>The results are ordered by </a:t>
            </a:r>
            <a:r>
              <a:rPr lang="en-US" sz="1200" dirty="0" err="1"/>
              <a:t>TotalSales</a:t>
            </a:r>
            <a:r>
              <a:rPr lang="en-US" sz="1200" dirty="0"/>
              <a:t> in descending order. This means the employees with the highest sales comes first in our list.</a:t>
            </a:r>
          </a:p>
        </p:txBody>
      </p:sp>
      <p:pic>
        <p:nvPicPr>
          <p:cNvPr id="17" name="Audio 16">
            <a:hlinkClick r:id="" action="ppaction://media"/>
            <a:extLst>
              <a:ext uri="{FF2B5EF4-FFF2-40B4-BE49-F238E27FC236}">
                <a16:creationId xmlns:a16="http://schemas.microsoft.com/office/drawing/2014/main" id="{A50CEC07-4E8E-C335-0EF4-E98182797A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3005766010"/>
      </p:ext>
    </p:extLst>
  </p:cSld>
  <p:clrMapOvr>
    <a:masterClrMapping/>
  </p:clrMapOvr>
  <mc:AlternateContent xmlns:mc="http://schemas.openxmlformats.org/markup-compatibility/2006">
    <mc:Choice xmlns:p14="http://schemas.microsoft.com/office/powerpoint/2010/main" Requires="p14">
      <p:transition spd="slow" p14:dur="2000" advTm="62547"/>
    </mc:Choice>
    <mc:Fallback>
      <p:transition spd="slow" advTm="62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10"/>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Metrics and Analytics</a:t>
            </a:r>
            <a:endParaRPr/>
          </a:p>
        </p:txBody>
      </p:sp>
      <p:sp>
        <p:nvSpPr>
          <p:cNvPr id="4" name="Google Shape;149;p12">
            <a:extLst>
              <a:ext uri="{FF2B5EF4-FFF2-40B4-BE49-F238E27FC236}">
                <a16:creationId xmlns:a16="http://schemas.microsoft.com/office/drawing/2014/main" id="{4B366406-2944-11B9-36CF-85F0983B8F83}"/>
              </a:ext>
            </a:extLst>
          </p:cNvPr>
          <p:cNvSpPr txBox="1">
            <a:spLocks noGrp="1"/>
          </p:cNvSpPr>
          <p:nvPr>
            <p:ph type="body" idx="1"/>
          </p:nvPr>
        </p:nvSpPr>
        <p:spPr>
          <a:xfrm>
            <a:off x="557684" y="5097026"/>
            <a:ext cx="8405446" cy="1676399"/>
          </a:xfrm>
          <a:prstGeom prst="rect">
            <a:avLst/>
          </a:prstGeom>
          <a:noFill/>
          <a:ln>
            <a:noFill/>
          </a:ln>
        </p:spPr>
        <p:txBody>
          <a:bodyPr spcFirstLastPara="1" wrap="square" lIns="91425" tIns="45700" rIns="91425" bIns="45700" anchor="t" anchorCtr="0">
            <a:noAutofit/>
          </a:bodyPr>
          <a:lstStyle/>
          <a:p>
            <a:pPr marL="342900" lvl="0" indent="-139700" algn="just" rtl="0">
              <a:spcBef>
                <a:spcPts val="640"/>
              </a:spcBef>
              <a:spcAft>
                <a:spcPts val="0"/>
              </a:spcAft>
              <a:buClr>
                <a:schemeClr val="dk1"/>
              </a:buClr>
              <a:buSzPts val="3200"/>
              <a:buNone/>
            </a:pPr>
            <a:r>
              <a:rPr lang="en-US" sz="2400" dirty="0"/>
              <a:t>This bar chart presents a snapshot of total sales by each employee, highlighting contributions across our team. Notice how John and Jane stand out with twice the sales of their colleagues, indicative of their exceptional performance. </a:t>
            </a:r>
          </a:p>
        </p:txBody>
      </p:sp>
      <p:pic>
        <p:nvPicPr>
          <p:cNvPr id="5" name="Picture 4">
            <a:extLst>
              <a:ext uri="{FF2B5EF4-FFF2-40B4-BE49-F238E27FC236}">
                <a16:creationId xmlns:a16="http://schemas.microsoft.com/office/drawing/2014/main" id="{8BC6405F-4D49-E20B-3D5A-CE784D71F237}"/>
              </a:ext>
            </a:extLst>
          </p:cNvPr>
          <p:cNvPicPr>
            <a:picLocks noChangeAspect="1"/>
          </p:cNvPicPr>
          <p:nvPr/>
        </p:nvPicPr>
        <p:blipFill>
          <a:blip r:embed="rId5"/>
          <a:stretch>
            <a:fillRect/>
          </a:stretch>
        </p:blipFill>
        <p:spPr>
          <a:xfrm>
            <a:off x="813916" y="1419420"/>
            <a:ext cx="7223760" cy="3858388"/>
          </a:xfrm>
          <a:prstGeom prst="rect">
            <a:avLst/>
          </a:prstGeom>
        </p:spPr>
      </p:pic>
      <p:pic>
        <p:nvPicPr>
          <p:cNvPr id="6" name="Audio 5">
            <a:hlinkClick r:id="" action="ppaction://media"/>
            <a:extLst>
              <a:ext uri="{FF2B5EF4-FFF2-40B4-BE49-F238E27FC236}">
                <a16:creationId xmlns:a16="http://schemas.microsoft.com/office/drawing/2014/main" id="{A1AFD93D-3AD0-5277-EC3B-74C5F99D4F7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1515202009"/>
      </p:ext>
    </p:extLst>
  </p:cSld>
  <p:clrMapOvr>
    <a:masterClrMapping/>
  </p:clrMapOvr>
  <mc:AlternateContent xmlns:mc="http://schemas.openxmlformats.org/markup-compatibility/2006">
    <mc:Choice xmlns:p14="http://schemas.microsoft.com/office/powerpoint/2010/main" Requires="p14">
      <p:transition spd="slow" p14:dur="2000" advTm="11385"/>
    </mc:Choice>
    <mc:Fallback>
      <p:transition spd="slow" advTm="11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9"/>
          <p:cNvSpPr txBox="1">
            <a:spLocks noGrp="1"/>
          </p:cNvSpPr>
          <p:nvPr>
            <p:ph type="body" idx="1"/>
          </p:nvPr>
        </p:nvSpPr>
        <p:spPr>
          <a:xfrm>
            <a:off x="457200" y="1295400"/>
            <a:ext cx="8534400" cy="5562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1600" b="1" dirty="0"/>
              <a:t>Identifying Top Selling Categories</a:t>
            </a:r>
          </a:p>
          <a:p>
            <a:pPr marL="0" lvl="0" indent="0" algn="l" rtl="0">
              <a:spcBef>
                <a:spcPts val="0"/>
              </a:spcBef>
              <a:spcAft>
                <a:spcPts val="0"/>
              </a:spcAft>
              <a:buClr>
                <a:schemeClr val="dk1"/>
              </a:buClr>
              <a:buSzPts val="2400"/>
              <a:buNone/>
            </a:pPr>
            <a:r>
              <a:rPr lang="en-US" sz="1600" b="1" dirty="0"/>
              <a:t>Query: </a:t>
            </a:r>
            <a:r>
              <a:rPr lang="en-US" sz="1600" dirty="0"/>
              <a:t>SELECT </a:t>
            </a:r>
            <a:r>
              <a:rPr lang="en-US" sz="1600" dirty="0" err="1"/>
              <a:t>Categories.categoryName</a:t>
            </a:r>
            <a:r>
              <a:rPr lang="en-US" sz="1600" dirty="0"/>
              <a:t>, SUM(</a:t>
            </a:r>
            <a:r>
              <a:rPr lang="en-US" sz="1600" dirty="0" err="1"/>
              <a:t>Products.Price</a:t>
            </a:r>
            <a:r>
              <a:rPr lang="en-US" sz="1600" dirty="0"/>
              <a:t>) AS </a:t>
            </a:r>
            <a:r>
              <a:rPr lang="en-US" sz="1600" dirty="0" err="1"/>
              <a:t>TotalSales</a:t>
            </a:r>
            <a:endParaRPr lang="en-US" sz="1600" dirty="0"/>
          </a:p>
          <a:p>
            <a:pPr marL="0" lvl="0" indent="0" algn="l" rtl="0">
              <a:spcBef>
                <a:spcPts val="0"/>
              </a:spcBef>
              <a:spcAft>
                <a:spcPts val="0"/>
              </a:spcAft>
              <a:buClr>
                <a:schemeClr val="dk1"/>
              </a:buClr>
              <a:buSzPts val="2400"/>
              <a:buNone/>
            </a:pPr>
            <a:r>
              <a:rPr lang="en-US" sz="1600" dirty="0"/>
              <a:t>FROM Categories</a:t>
            </a:r>
          </a:p>
          <a:p>
            <a:pPr marL="0" lvl="0" indent="0" algn="l" rtl="0">
              <a:spcBef>
                <a:spcPts val="0"/>
              </a:spcBef>
              <a:spcAft>
                <a:spcPts val="0"/>
              </a:spcAft>
              <a:buClr>
                <a:schemeClr val="dk1"/>
              </a:buClr>
              <a:buSzPts val="2400"/>
              <a:buNone/>
            </a:pPr>
            <a:r>
              <a:rPr lang="en-US" sz="1600" dirty="0"/>
              <a:t>JOIN Products ON </a:t>
            </a:r>
            <a:r>
              <a:rPr lang="en-US" sz="1600" dirty="0" err="1"/>
              <a:t>Categories.categoryID</a:t>
            </a:r>
            <a:r>
              <a:rPr lang="en-US" sz="1600" dirty="0"/>
              <a:t> = </a:t>
            </a:r>
            <a:r>
              <a:rPr lang="en-US" sz="1600" dirty="0" err="1"/>
              <a:t>Products.categoryID</a:t>
            </a:r>
            <a:endParaRPr lang="en-US" sz="1600" dirty="0"/>
          </a:p>
          <a:p>
            <a:pPr marL="0" lvl="0" indent="0" algn="l" rtl="0">
              <a:spcBef>
                <a:spcPts val="0"/>
              </a:spcBef>
              <a:spcAft>
                <a:spcPts val="0"/>
              </a:spcAft>
              <a:buClr>
                <a:schemeClr val="dk1"/>
              </a:buClr>
              <a:buSzPts val="2400"/>
              <a:buNone/>
            </a:pPr>
            <a:r>
              <a:rPr lang="en-US" sz="1600" dirty="0"/>
              <a:t>JOIN Sales ON </a:t>
            </a:r>
            <a:r>
              <a:rPr lang="en-US" sz="1600" dirty="0" err="1"/>
              <a:t>Products.productID</a:t>
            </a:r>
            <a:r>
              <a:rPr lang="en-US" sz="1600" dirty="0"/>
              <a:t> = </a:t>
            </a:r>
            <a:r>
              <a:rPr lang="en-US" sz="1600" dirty="0" err="1"/>
              <a:t>Sales.productID</a:t>
            </a:r>
            <a:endParaRPr lang="en-US" sz="1600" dirty="0"/>
          </a:p>
          <a:p>
            <a:pPr marL="0" lvl="0" indent="0" algn="l" rtl="0">
              <a:spcBef>
                <a:spcPts val="0"/>
              </a:spcBef>
              <a:spcAft>
                <a:spcPts val="0"/>
              </a:spcAft>
              <a:buClr>
                <a:schemeClr val="dk1"/>
              </a:buClr>
              <a:buSzPts val="2400"/>
              <a:buNone/>
            </a:pPr>
            <a:r>
              <a:rPr lang="en-US" sz="1600" dirty="0"/>
              <a:t>GROUP BY </a:t>
            </a:r>
            <a:r>
              <a:rPr lang="en-US" sz="1600" dirty="0" err="1"/>
              <a:t>Categories.categoryName</a:t>
            </a:r>
            <a:endParaRPr lang="en-US" sz="1600" dirty="0"/>
          </a:p>
          <a:p>
            <a:pPr marL="0" lvl="0" indent="0" algn="l" rtl="0">
              <a:spcBef>
                <a:spcPts val="0"/>
              </a:spcBef>
              <a:spcAft>
                <a:spcPts val="0"/>
              </a:spcAft>
              <a:buClr>
                <a:schemeClr val="dk1"/>
              </a:buClr>
              <a:buSzPts val="2400"/>
              <a:buNone/>
            </a:pPr>
            <a:r>
              <a:rPr lang="en-US" sz="1600" dirty="0"/>
              <a:t>ORDER BY </a:t>
            </a:r>
            <a:r>
              <a:rPr lang="en-US" sz="1600" dirty="0" err="1"/>
              <a:t>TotalSales</a:t>
            </a:r>
            <a:r>
              <a:rPr lang="en-US" sz="1600" dirty="0"/>
              <a:t> DESC;</a:t>
            </a:r>
          </a:p>
        </p:txBody>
      </p:sp>
      <p:sp>
        <p:nvSpPr>
          <p:cNvPr id="132" name="Google Shape;132;p9"/>
          <p:cNvSpPr txBox="1">
            <a:spLocks noGrp="1"/>
          </p:cNvSpPr>
          <p:nvPr>
            <p:ph type="ctrTitle"/>
          </p:nvPr>
        </p:nvSpPr>
        <p:spPr>
          <a:xfrm>
            <a:off x="457200" y="705257"/>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SQL Examples</a:t>
            </a:r>
            <a:endParaRPr dirty="0"/>
          </a:p>
        </p:txBody>
      </p:sp>
      <p:pic>
        <p:nvPicPr>
          <p:cNvPr id="3" name="Picture 2">
            <a:extLst>
              <a:ext uri="{FF2B5EF4-FFF2-40B4-BE49-F238E27FC236}">
                <a16:creationId xmlns:a16="http://schemas.microsoft.com/office/drawing/2014/main" id="{5CA6EEFD-47C0-6247-83FB-7BC2BE2618BB}"/>
              </a:ext>
            </a:extLst>
          </p:cNvPr>
          <p:cNvPicPr>
            <a:picLocks noChangeAspect="1"/>
          </p:cNvPicPr>
          <p:nvPr/>
        </p:nvPicPr>
        <p:blipFill>
          <a:blip r:embed="rId5"/>
          <a:stretch>
            <a:fillRect/>
          </a:stretch>
        </p:blipFill>
        <p:spPr>
          <a:xfrm>
            <a:off x="457200" y="3152395"/>
            <a:ext cx="3629088" cy="3705605"/>
          </a:xfrm>
          <a:prstGeom prst="rect">
            <a:avLst/>
          </a:prstGeom>
        </p:spPr>
      </p:pic>
      <p:sp>
        <p:nvSpPr>
          <p:cNvPr id="6" name="Google Shape;149;p12">
            <a:extLst>
              <a:ext uri="{FF2B5EF4-FFF2-40B4-BE49-F238E27FC236}">
                <a16:creationId xmlns:a16="http://schemas.microsoft.com/office/drawing/2014/main" id="{25D93B9B-1E46-206D-A4C7-CAF1674370E0}"/>
              </a:ext>
            </a:extLst>
          </p:cNvPr>
          <p:cNvSpPr txBox="1">
            <a:spLocks/>
          </p:cNvSpPr>
          <p:nvPr/>
        </p:nvSpPr>
        <p:spPr>
          <a:xfrm>
            <a:off x="3922207" y="2776754"/>
            <a:ext cx="5069393" cy="39664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endParaRPr lang="en-US" sz="1200" dirty="0"/>
          </a:p>
          <a:p>
            <a:pPr marL="342900" indent="-139700">
              <a:spcBef>
                <a:spcPts val="640"/>
              </a:spcBef>
              <a:buSzPts val="3200"/>
              <a:buFont typeface="Arial"/>
              <a:buNone/>
            </a:pPr>
            <a:r>
              <a:rPr lang="en-US" sz="1200" b="1" dirty="0"/>
              <a:t>SELECT Clause: </a:t>
            </a:r>
            <a:r>
              <a:rPr lang="en-US" sz="1200" dirty="0"/>
              <a:t>We're selecting the following fields:</a:t>
            </a:r>
          </a:p>
          <a:p>
            <a:pPr marL="342900" indent="-139700">
              <a:spcBef>
                <a:spcPts val="640"/>
              </a:spcBef>
              <a:buSzPts val="3200"/>
              <a:buFont typeface="Arial"/>
              <a:buNone/>
            </a:pPr>
            <a:r>
              <a:rPr lang="en-US" sz="1200" dirty="0" err="1"/>
              <a:t>Categories.categoryName</a:t>
            </a:r>
            <a:r>
              <a:rPr lang="en-US" sz="1200" dirty="0"/>
              <a:t> to identify the name of each category.</a:t>
            </a:r>
          </a:p>
          <a:p>
            <a:pPr marL="342900" indent="-139700">
              <a:spcBef>
                <a:spcPts val="640"/>
              </a:spcBef>
              <a:buSzPts val="3200"/>
              <a:buFont typeface="Arial"/>
              <a:buNone/>
            </a:pPr>
            <a:r>
              <a:rPr lang="en-US" sz="1200" dirty="0"/>
              <a:t>SUM(</a:t>
            </a:r>
            <a:r>
              <a:rPr lang="en-US" sz="1200" dirty="0" err="1"/>
              <a:t>Products.Price</a:t>
            </a:r>
            <a:r>
              <a:rPr lang="en-US" sz="1200" dirty="0"/>
              <a:t>) to sum up the sales amount per category, labeled as </a:t>
            </a:r>
            <a:r>
              <a:rPr lang="en-US" sz="1200" dirty="0" err="1"/>
              <a:t>TotalSales</a:t>
            </a:r>
            <a:r>
              <a:rPr lang="en-US" sz="1200" dirty="0"/>
              <a:t>.</a:t>
            </a:r>
          </a:p>
          <a:p>
            <a:pPr marL="342900" indent="-139700">
              <a:spcBef>
                <a:spcPts val="640"/>
              </a:spcBef>
              <a:buSzPts val="3200"/>
              <a:buFont typeface="Arial"/>
              <a:buNone/>
            </a:pPr>
            <a:r>
              <a:rPr lang="en-US" sz="1200" b="1" dirty="0"/>
              <a:t>FROM and JOIN Clause:</a:t>
            </a:r>
          </a:p>
          <a:p>
            <a:pPr marL="342900" indent="-139700">
              <a:spcBef>
                <a:spcPts val="640"/>
              </a:spcBef>
              <a:buSzPts val="3200"/>
              <a:buFont typeface="Arial"/>
              <a:buNone/>
            </a:pPr>
            <a:r>
              <a:rPr lang="en-US" sz="1200" dirty="0"/>
              <a:t>A join with the Products table matches </a:t>
            </a:r>
            <a:r>
              <a:rPr lang="en-US" sz="1200" dirty="0" err="1"/>
              <a:t>categoryID</a:t>
            </a:r>
            <a:r>
              <a:rPr lang="en-US" sz="1200" dirty="0"/>
              <a:t> from both tables to link products to their categories.</a:t>
            </a:r>
          </a:p>
          <a:p>
            <a:pPr marL="342900" indent="-139700">
              <a:spcBef>
                <a:spcPts val="640"/>
              </a:spcBef>
              <a:buSzPts val="3200"/>
              <a:buFont typeface="Arial"/>
              <a:buNone/>
            </a:pPr>
            <a:r>
              <a:rPr lang="en-US" sz="1200" dirty="0"/>
              <a:t>Another join with the Sales table connects </a:t>
            </a:r>
            <a:r>
              <a:rPr lang="en-US" sz="1200" dirty="0" err="1"/>
              <a:t>productID</a:t>
            </a:r>
            <a:r>
              <a:rPr lang="en-US" sz="1200" dirty="0"/>
              <a:t> to account for each sale of the products.</a:t>
            </a:r>
          </a:p>
          <a:p>
            <a:pPr marL="342900" indent="-139700">
              <a:spcBef>
                <a:spcPts val="640"/>
              </a:spcBef>
              <a:buSzPts val="3200"/>
              <a:buFont typeface="Arial"/>
              <a:buNone/>
            </a:pPr>
            <a:r>
              <a:rPr lang="en-US" sz="1200" b="1" dirty="0"/>
              <a:t>GROUP BY Clause:</a:t>
            </a:r>
          </a:p>
          <a:p>
            <a:pPr marL="342900" indent="-139700">
              <a:spcBef>
                <a:spcPts val="640"/>
              </a:spcBef>
              <a:buSzPts val="3200"/>
              <a:buFont typeface="Arial"/>
              <a:buNone/>
            </a:pPr>
            <a:r>
              <a:rPr lang="en-US" sz="1200" dirty="0"/>
              <a:t>The results are grouped by </a:t>
            </a:r>
            <a:r>
              <a:rPr lang="en-US" sz="1200" dirty="0" err="1"/>
              <a:t>categoryName</a:t>
            </a:r>
            <a:r>
              <a:rPr lang="en-US" sz="1200" dirty="0"/>
              <a:t> to ensure the sum of sales is calculated for each category separately.</a:t>
            </a:r>
          </a:p>
          <a:p>
            <a:pPr marL="342900" indent="-139700">
              <a:spcBef>
                <a:spcPts val="640"/>
              </a:spcBef>
              <a:buSzPts val="3200"/>
              <a:buFont typeface="Arial"/>
              <a:buNone/>
            </a:pPr>
            <a:r>
              <a:rPr lang="en-US" sz="1200" b="1" dirty="0"/>
              <a:t>ORDER BY Clause</a:t>
            </a:r>
            <a:r>
              <a:rPr lang="en-US" sz="1200" dirty="0"/>
              <a:t>:</a:t>
            </a:r>
          </a:p>
          <a:p>
            <a:pPr marL="342900" indent="-139700">
              <a:spcBef>
                <a:spcPts val="640"/>
              </a:spcBef>
              <a:buSzPts val="3200"/>
              <a:buFont typeface="Arial"/>
              <a:buNone/>
            </a:pPr>
            <a:r>
              <a:rPr lang="en-US" sz="1200" dirty="0"/>
              <a:t>The categories are ordered by </a:t>
            </a:r>
            <a:r>
              <a:rPr lang="en-US" sz="1200" dirty="0" err="1"/>
              <a:t>TotalSales</a:t>
            </a:r>
            <a:r>
              <a:rPr lang="en-US" sz="1200" dirty="0"/>
              <a:t> in descending order to list the top-selling categories first.</a:t>
            </a:r>
          </a:p>
        </p:txBody>
      </p:sp>
      <p:pic>
        <p:nvPicPr>
          <p:cNvPr id="12" name="Audio 11">
            <a:hlinkClick r:id="" action="ppaction://media"/>
            <a:extLst>
              <a:ext uri="{FF2B5EF4-FFF2-40B4-BE49-F238E27FC236}">
                <a16:creationId xmlns:a16="http://schemas.microsoft.com/office/drawing/2014/main" id="{A9A02662-B821-34AF-86D2-11DEDEF4DF9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2705296656"/>
      </p:ext>
    </p:extLst>
  </p:cSld>
  <p:clrMapOvr>
    <a:masterClrMapping/>
  </p:clrMapOvr>
  <mc:AlternateContent xmlns:mc="http://schemas.openxmlformats.org/markup-compatibility/2006">
    <mc:Choice xmlns:p14="http://schemas.microsoft.com/office/powerpoint/2010/main" Requires="p14">
      <p:transition spd="slow" p14:dur="2000" advTm="85217"/>
    </mc:Choice>
    <mc:Fallback>
      <p:transition spd="slow" advTm="85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10"/>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Metrics and Analytics</a:t>
            </a:r>
            <a:endParaRPr/>
          </a:p>
        </p:txBody>
      </p:sp>
      <p:sp>
        <p:nvSpPr>
          <p:cNvPr id="4" name="Google Shape;149;p12">
            <a:extLst>
              <a:ext uri="{FF2B5EF4-FFF2-40B4-BE49-F238E27FC236}">
                <a16:creationId xmlns:a16="http://schemas.microsoft.com/office/drawing/2014/main" id="{4B366406-2944-11B9-36CF-85F0983B8F83}"/>
              </a:ext>
            </a:extLst>
          </p:cNvPr>
          <p:cNvSpPr txBox="1">
            <a:spLocks noGrp="1"/>
          </p:cNvSpPr>
          <p:nvPr>
            <p:ph type="body" idx="1"/>
          </p:nvPr>
        </p:nvSpPr>
        <p:spPr>
          <a:xfrm>
            <a:off x="211016" y="4935062"/>
            <a:ext cx="8475784" cy="1676399"/>
          </a:xfrm>
          <a:prstGeom prst="rect">
            <a:avLst/>
          </a:prstGeom>
          <a:noFill/>
          <a:ln>
            <a:noFill/>
          </a:ln>
        </p:spPr>
        <p:txBody>
          <a:bodyPr spcFirstLastPara="1" wrap="square" lIns="91425" tIns="45700" rIns="91425" bIns="45700" anchor="t" anchorCtr="0">
            <a:noAutofit/>
          </a:bodyPr>
          <a:lstStyle/>
          <a:p>
            <a:pPr marL="342900" lvl="0" indent="-139700" algn="just" rtl="0">
              <a:spcBef>
                <a:spcPts val="640"/>
              </a:spcBef>
              <a:spcAft>
                <a:spcPts val="0"/>
              </a:spcAft>
              <a:buClr>
                <a:schemeClr val="dk1"/>
              </a:buClr>
              <a:buSzPts val="3200"/>
              <a:buNone/>
            </a:pPr>
            <a:r>
              <a:rPr lang="en-US" sz="2400" dirty="0"/>
              <a:t>  Dive into our sales data by category with this vivid bar chart. Electronics soar at the forefront, dominating with a sales volume of 4000 units.</a:t>
            </a:r>
          </a:p>
        </p:txBody>
      </p:sp>
      <p:pic>
        <p:nvPicPr>
          <p:cNvPr id="2" name="Picture 1">
            <a:extLst>
              <a:ext uri="{FF2B5EF4-FFF2-40B4-BE49-F238E27FC236}">
                <a16:creationId xmlns:a16="http://schemas.microsoft.com/office/drawing/2014/main" id="{EBE12E05-89CD-852D-09BC-1B21AA821C1A}"/>
              </a:ext>
            </a:extLst>
          </p:cNvPr>
          <p:cNvPicPr>
            <a:picLocks noChangeAspect="1"/>
          </p:cNvPicPr>
          <p:nvPr/>
        </p:nvPicPr>
        <p:blipFill>
          <a:blip r:embed="rId5"/>
          <a:stretch>
            <a:fillRect/>
          </a:stretch>
        </p:blipFill>
        <p:spPr>
          <a:xfrm>
            <a:off x="1306544" y="1424002"/>
            <a:ext cx="6530912" cy="3673024"/>
          </a:xfrm>
          <a:prstGeom prst="rect">
            <a:avLst/>
          </a:prstGeom>
        </p:spPr>
      </p:pic>
      <p:pic>
        <p:nvPicPr>
          <p:cNvPr id="3" name="Audio 2">
            <a:hlinkClick r:id="" action="ppaction://media"/>
            <a:extLst>
              <a:ext uri="{FF2B5EF4-FFF2-40B4-BE49-F238E27FC236}">
                <a16:creationId xmlns:a16="http://schemas.microsoft.com/office/drawing/2014/main" id="{70F91403-4DEB-02F2-E9AC-FCF8A234F4D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7085508"/>
      </p:ext>
    </p:extLst>
  </p:cSld>
  <p:clrMapOvr>
    <a:masterClrMapping/>
  </p:clrMapOvr>
  <mc:AlternateContent xmlns:mc="http://schemas.openxmlformats.org/markup-compatibility/2006">
    <mc:Choice xmlns:p14="http://schemas.microsoft.com/office/powerpoint/2010/main" Requires="p14">
      <p:transition spd="slow" p14:dur="2000" advTm="14213"/>
    </mc:Choice>
    <mc:Fallback>
      <p:transition spd="slow" advTm="14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1"/>
          <p:cNvSpPr txBox="1">
            <a:spLocks noGrp="1"/>
          </p:cNvSpPr>
          <p:nvPr>
            <p:ph type="body" idx="1"/>
          </p:nvPr>
        </p:nvSpPr>
        <p:spPr>
          <a:xfrm>
            <a:off x="457200" y="1493836"/>
            <a:ext cx="8229600" cy="4525963"/>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3200"/>
              <a:buNone/>
            </a:pPr>
            <a:r>
              <a:rPr lang="en-US" sz="2400" b="1" dirty="0"/>
              <a:t>1.Personal Customer Information</a:t>
            </a:r>
          </a:p>
          <a:p>
            <a:pPr marL="342900" algn="just">
              <a:spcBef>
                <a:spcPts val="0"/>
              </a:spcBef>
              <a:buSzPts val="3200"/>
            </a:pPr>
            <a:r>
              <a:rPr lang="en-US" sz="2400" dirty="0"/>
              <a:t>Concern: Risk of privacy breaches due to unauthorized access to the Customers table.</a:t>
            </a:r>
          </a:p>
          <a:p>
            <a:pPr marL="342900" algn="just">
              <a:spcBef>
                <a:spcPts val="0"/>
              </a:spcBef>
              <a:buSzPts val="3200"/>
            </a:pPr>
            <a:r>
              <a:rPr lang="en-US" sz="2400" dirty="0"/>
              <a:t>Mitigation: Implement strict access controls and robust authentication and encrypting sensitive customer data fields.</a:t>
            </a:r>
          </a:p>
          <a:p>
            <a:pPr marL="0" indent="0" algn="just">
              <a:spcBef>
                <a:spcPts val="0"/>
              </a:spcBef>
              <a:buSzPts val="3200"/>
              <a:buNone/>
            </a:pPr>
            <a:endParaRPr lang="en-US" sz="2400" dirty="0"/>
          </a:p>
          <a:p>
            <a:pPr marL="0" indent="0" algn="just">
              <a:spcBef>
                <a:spcPts val="0"/>
              </a:spcBef>
              <a:buSzPts val="3200"/>
              <a:buNone/>
            </a:pPr>
            <a:r>
              <a:rPr lang="en-US" sz="2400" b="1" dirty="0"/>
              <a:t>2. Financial Transaction Data</a:t>
            </a:r>
            <a:endParaRPr lang="en-US" sz="2400" dirty="0"/>
          </a:p>
          <a:p>
            <a:pPr marL="342900" algn="just">
              <a:spcBef>
                <a:spcPts val="0"/>
              </a:spcBef>
              <a:buSzPts val="3200"/>
            </a:pPr>
            <a:r>
              <a:rPr lang="en-US" sz="2400" dirty="0"/>
              <a:t>Concern: Potential for financial fraud from compromised Sales table data.</a:t>
            </a:r>
          </a:p>
          <a:p>
            <a:pPr marL="342900" algn="just">
              <a:spcBef>
                <a:spcPts val="0"/>
              </a:spcBef>
              <a:buSzPts val="3200"/>
            </a:pPr>
            <a:r>
              <a:rPr lang="en-US" sz="2400" dirty="0"/>
              <a:t>Mitigation: Using strong encryption protocols for financial data and regularly review access rights.</a:t>
            </a:r>
          </a:p>
          <a:p>
            <a:pPr marL="0" indent="0" algn="just">
              <a:spcBef>
                <a:spcPts val="0"/>
              </a:spcBef>
              <a:buSzPts val="3200"/>
              <a:buNone/>
            </a:pPr>
            <a:endParaRPr lang="en-IN" sz="2400" dirty="0"/>
          </a:p>
        </p:txBody>
      </p:sp>
      <p:sp>
        <p:nvSpPr>
          <p:cNvPr id="144" name="Google Shape;144;p11"/>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Security and Privacy</a:t>
            </a:r>
            <a:endParaRPr/>
          </a:p>
        </p:txBody>
      </p:sp>
      <p:pic>
        <p:nvPicPr>
          <p:cNvPr id="2" name="Audio 1">
            <a:hlinkClick r:id="" action="ppaction://media"/>
            <a:extLst>
              <a:ext uri="{FF2B5EF4-FFF2-40B4-BE49-F238E27FC236}">
                <a16:creationId xmlns:a16="http://schemas.microsoft.com/office/drawing/2014/main" id="{28AFF81D-E511-D248-8E05-A6A8A4C23D8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060"/>
    </mc:Choice>
    <mc:Fallback>
      <p:transition spd="slow" advTm="42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1"/>
          <p:cNvSpPr txBox="1">
            <a:spLocks noGrp="1"/>
          </p:cNvSpPr>
          <p:nvPr>
            <p:ph type="body" idx="1"/>
          </p:nvPr>
        </p:nvSpPr>
        <p:spPr>
          <a:xfrm>
            <a:off x="457200" y="1493836"/>
            <a:ext cx="8229600" cy="5258656"/>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3200"/>
              <a:buNone/>
            </a:pPr>
            <a:r>
              <a:rPr lang="en-US" sz="2400" b="1" dirty="0"/>
              <a:t>3. Employee Data:</a:t>
            </a:r>
          </a:p>
          <a:p>
            <a:pPr marL="342900" algn="just">
              <a:spcBef>
                <a:spcPts val="0"/>
              </a:spcBef>
              <a:buSzPts val="3200"/>
            </a:pPr>
            <a:r>
              <a:rPr lang="en-US" sz="2400" dirty="0"/>
              <a:t>Concern: The Employees table includes employee names and contact information. Unauthorized access could lead to identity theft or unauthorized use of employee details.</a:t>
            </a:r>
          </a:p>
          <a:p>
            <a:pPr marL="342900" algn="just">
              <a:spcBef>
                <a:spcPts val="0"/>
              </a:spcBef>
              <a:buSzPts val="3200"/>
            </a:pPr>
            <a:r>
              <a:rPr lang="en-US" sz="2400" dirty="0"/>
              <a:t>Mitigation: Apply role-based access controls, ensuring that only authorized personnel have access to employee data. </a:t>
            </a:r>
          </a:p>
          <a:p>
            <a:pPr marL="0" indent="0" algn="just">
              <a:spcBef>
                <a:spcPts val="0"/>
              </a:spcBef>
              <a:buSzPts val="3200"/>
              <a:buNone/>
            </a:pPr>
            <a:r>
              <a:rPr lang="en-US" sz="2400" b="1" dirty="0"/>
              <a:t>4. Inventory Management</a:t>
            </a:r>
          </a:p>
          <a:p>
            <a:pPr marL="342900" algn="just">
              <a:spcBef>
                <a:spcPts val="0"/>
              </a:spcBef>
              <a:buSzPts val="3200"/>
            </a:pPr>
            <a:r>
              <a:rPr lang="en-US" sz="2400" dirty="0"/>
              <a:t>Concern: The Inventory table holds information about stock levels and suppliers. Unauthorized access could lead to inventory manipulation, affecting supply chain operations.</a:t>
            </a:r>
          </a:p>
          <a:p>
            <a:pPr marL="342900" algn="just">
              <a:spcBef>
                <a:spcPts val="0"/>
              </a:spcBef>
              <a:buSzPts val="3200"/>
            </a:pPr>
            <a:r>
              <a:rPr lang="en-US" sz="2400" dirty="0"/>
              <a:t>Mitigation: Implement access controls to restrict inventory-related data access. Encrypt supplier information to protect relationships and agreements.</a:t>
            </a:r>
            <a:endParaRPr lang="en-IN" sz="2400" dirty="0"/>
          </a:p>
        </p:txBody>
      </p:sp>
      <p:sp>
        <p:nvSpPr>
          <p:cNvPr id="144" name="Google Shape;144;p11"/>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Security and Privacy</a:t>
            </a:r>
            <a:endParaRPr/>
          </a:p>
        </p:txBody>
      </p:sp>
      <p:pic>
        <p:nvPicPr>
          <p:cNvPr id="5" name="Audio 4">
            <a:hlinkClick r:id="" action="ppaction://media"/>
            <a:extLst>
              <a:ext uri="{FF2B5EF4-FFF2-40B4-BE49-F238E27FC236}">
                <a16:creationId xmlns:a16="http://schemas.microsoft.com/office/drawing/2014/main" id="{6D72ECBC-F065-E6DF-2225-5851E4A30B3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2835768557"/>
      </p:ext>
    </p:extLst>
  </p:cSld>
  <p:clrMapOvr>
    <a:masterClrMapping/>
  </p:clrMapOvr>
  <mc:AlternateContent xmlns:mc="http://schemas.openxmlformats.org/markup-compatibility/2006">
    <mc:Choice xmlns:p14="http://schemas.microsoft.com/office/powerpoint/2010/main" Requires="p14">
      <p:transition spd="slow" p14:dur="2000" advTm="52364"/>
    </mc:Choice>
    <mc:Fallback>
      <p:transition spd="slow" advTm="52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1"/>
          <p:cNvSpPr txBox="1">
            <a:spLocks noGrp="1"/>
          </p:cNvSpPr>
          <p:nvPr>
            <p:ph type="body" idx="1"/>
          </p:nvPr>
        </p:nvSpPr>
        <p:spPr>
          <a:xfrm>
            <a:off x="457200" y="1513932"/>
            <a:ext cx="8229600" cy="5258656"/>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3200"/>
              <a:buNone/>
            </a:pPr>
            <a:r>
              <a:rPr lang="en-US" sz="2400" b="1" dirty="0"/>
              <a:t>Client/Server Architecture:</a:t>
            </a:r>
            <a:endParaRPr lang="en-US" sz="2400" dirty="0"/>
          </a:p>
          <a:p>
            <a:pPr marL="342900" algn="just">
              <a:spcBef>
                <a:spcPts val="0"/>
              </a:spcBef>
              <a:buSzPts val="3200"/>
            </a:pPr>
            <a:r>
              <a:rPr lang="en-US" sz="2400" dirty="0"/>
              <a:t>Centralized data control with enhanced security.</a:t>
            </a:r>
          </a:p>
          <a:p>
            <a:pPr marL="342900" algn="just">
              <a:spcBef>
                <a:spcPts val="0"/>
              </a:spcBef>
              <a:buSzPts val="3200"/>
            </a:pPr>
            <a:r>
              <a:rPr lang="en-US" sz="2400" dirty="0"/>
              <a:t>Simplified system maintenance and management.</a:t>
            </a:r>
          </a:p>
          <a:p>
            <a:pPr marL="342900" algn="just">
              <a:spcBef>
                <a:spcPts val="0"/>
              </a:spcBef>
              <a:buSzPts val="3200"/>
            </a:pPr>
            <a:r>
              <a:rPr lang="en-US" sz="2400" dirty="0"/>
              <a:t>Scalable design ready for future growth.</a:t>
            </a:r>
          </a:p>
          <a:p>
            <a:pPr marL="0" indent="0" algn="just">
              <a:spcBef>
                <a:spcPts val="0"/>
              </a:spcBef>
              <a:buSzPts val="3200"/>
              <a:buNone/>
            </a:pPr>
            <a:endParaRPr lang="en-US" sz="2400" dirty="0"/>
          </a:p>
          <a:p>
            <a:pPr marL="0" lvl="0" indent="0" algn="just" rtl="0">
              <a:spcBef>
                <a:spcPts val="0"/>
              </a:spcBef>
              <a:spcAft>
                <a:spcPts val="0"/>
              </a:spcAft>
              <a:buClr>
                <a:schemeClr val="dk1"/>
              </a:buClr>
              <a:buSzPts val="3200"/>
              <a:buNone/>
            </a:pPr>
            <a:r>
              <a:rPr lang="en-US" sz="2400" b="1" dirty="0"/>
              <a:t>4. Cloud Hosting Benefits:</a:t>
            </a:r>
          </a:p>
          <a:p>
            <a:pPr marL="342900" algn="just">
              <a:spcBef>
                <a:spcPts val="0"/>
              </a:spcBef>
              <a:buSzPts val="3200"/>
            </a:pPr>
            <a:r>
              <a:rPr lang="en-US" sz="2400" dirty="0"/>
              <a:t>Scalability: Adjusts resources to meet demand fluctuations.</a:t>
            </a:r>
          </a:p>
          <a:p>
            <a:pPr marL="342900" algn="just">
              <a:spcBef>
                <a:spcPts val="0"/>
              </a:spcBef>
              <a:buSzPts val="3200"/>
            </a:pPr>
            <a:r>
              <a:rPr lang="en-US" sz="2400" dirty="0"/>
              <a:t>Accessibility: Facilitates remote access and collaboration.</a:t>
            </a:r>
          </a:p>
          <a:p>
            <a:pPr marL="342900" algn="just">
              <a:spcBef>
                <a:spcPts val="0"/>
              </a:spcBef>
              <a:buSzPts val="3200"/>
            </a:pPr>
            <a:r>
              <a:rPr lang="en-US" sz="2400" dirty="0"/>
              <a:t>Reliability: Ensures high availability and minimal downtime.</a:t>
            </a:r>
          </a:p>
          <a:p>
            <a:pPr marL="342900" algn="just">
              <a:spcBef>
                <a:spcPts val="0"/>
              </a:spcBef>
              <a:buSzPts val="3200"/>
            </a:pPr>
            <a:r>
              <a:rPr lang="en-US" sz="2400" dirty="0"/>
              <a:t>Cost-Efficiency: Offers a flexible, pay-as-you-go expense model.</a:t>
            </a:r>
            <a:endParaRPr lang="en-IN" sz="2400" dirty="0"/>
          </a:p>
        </p:txBody>
      </p:sp>
      <p:sp>
        <p:nvSpPr>
          <p:cNvPr id="144" name="Google Shape;144;p11"/>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System Architecture &amp; Hosting Strategy</a:t>
            </a:r>
          </a:p>
        </p:txBody>
      </p:sp>
      <p:pic>
        <p:nvPicPr>
          <p:cNvPr id="2" name="Audio 1">
            <a:hlinkClick r:id="" action="ppaction://media"/>
            <a:extLst>
              <a:ext uri="{FF2B5EF4-FFF2-40B4-BE49-F238E27FC236}">
                <a16:creationId xmlns:a16="http://schemas.microsoft.com/office/drawing/2014/main" id="{DBF1965A-0CCC-4578-3707-E9BD07B06C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2713212341"/>
      </p:ext>
    </p:extLst>
  </p:cSld>
  <p:clrMapOvr>
    <a:masterClrMapping/>
  </p:clrMapOvr>
  <mc:AlternateContent xmlns:mc="http://schemas.openxmlformats.org/markup-compatibility/2006">
    <mc:Choice xmlns:p14="http://schemas.microsoft.com/office/powerpoint/2010/main" Requires="p14">
      <p:transition spd="slow" p14:dur="2000" advTm="39240"/>
    </mc:Choice>
    <mc:Fallback>
      <p:transition spd="slow" advTm="39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1"/>
          <p:cNvSpPr txBox="1">
            <a:spLocks noGrp="1"/>
          </p:cNvSpPr>
          <p:nvPr>
            <p:ph type="body" idx="1"/>
          </p:nvPr>
        </p:nvSpPr>
        <p:spPr>
          <a:xfrm>
            <a:off x="457200" y="1493836"/>
            <a:ext cx="8229600" cy="5258656"/>
          </a:xfrm>
          <a:prstGeom prst="rect">
            <a:avLst/>
          </a:prstGeom>
          <a:noFill/>
          <a:ln>
            <a:noFill/>
          </a:ln>
        </p:spPr>
        <p:txBody>
          <a:bodyPr spcFirstLastPara="1" wrap="square" lIns="91425" tIns="45700" rIns="91425" bIns="45700" anchor="t" anchorCtr="0">
            <a:noAutofit/>
          </a:bodyPr>
          <a:lstStyle/>
          <a:p>
            <a:pPr marL="0" indent="0" algn="just">
              <a:spcBef>
                <a:spcPts val="0"/>
              </a:spcBef>
              <a:buSzPts val="3200"/>
              <a:buNone/>
            </a:pPr>
            <a:r>
              <a:rPr lang="en-IN" sz="2400" b="1" dirty="0"/>
              <a:t>Storage Strategy:</a:t>
            </a:r>
          </a:p>
          <a:p>
            <a:pPr marL="0" indent="0" algn="just">
              <a:spcBef>
                <a:spcPts val="0"/>
              </a:spcBef>
              <a:buSzPts val="3200"/>
              <a:buNone/>
            </a:pPr>
            <a:endParaRPr lang="en-IN" sz="2400" dirty="0"/>
          </a:p>
          <a:p>
            <a:pPr marL="342900" algn="just">
              <a:spcBef>
                <a:spcPts val="0"/>
              </a:spcBef>
              <a:buSzPts val="3200"/>
            </a:pPr>
            <a:r>
              <a:rPr lang="en-IN" sz="2400" dirty="0"/>
              <a:t>Careful data type selection for storage optimization.</a:t>
            </a:r>
          </a:p>
          <a:p>
            <a:pPr marL="342900" algn="just">
              <a:spcBef>
                <a:spcPts val="0"/>
              </a:spcBef>
              <a:buSzPts val="3200"/>
            </a:pPr>
            <a:r>
              <a:rPr lang="en-IN" sz="2400" dirty="0"/>
              <a:t>Routine backups for robust data recovery protocols.</a:t>
            </a:r>
          </a:p>
          <a:p>
            <a:pPr marL="342900" algn="just">
              <a:spcBef>
                <a:spcPts val="0"/>
              </a:spcBef>
              <a:buSzPts val="3200"/>
            </a:pPr>
            <a:r>
              <a:rPr lang="en-IN" sz="2400" dirty="0"/>
              <a:t>Data encryption at rest and in transit for security compliance.</a:t>
            </a:r>
          </a:p>
          <a:p>
            <a:pPr marL="342900" algn="just">
              <a:spcBef>
                <a:spcPts val="0"/>
              </a:spcBef>
              <a:buSzPts val="3200"/>
            </a:pPr>
            <a:r>
              <a:rPr lang="en-IN" sz="2400" dirty="0"/>
              <a:t>Infrastructure designed for easy scalability in response to growing data needs.</a:t>
            </a:r>
          </a:p>
        </p:txBody>
      </p:sp>
      <p:sp>
        <p:nvSpPr>
          <p:cNvPr id="144" name="Google Shape;144;p11"/>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System Architecture &amp; Hosting Strategy</a:t>
            </a:r>
          </a:p>
        </p:txBody>
      </p:sp>
      <p:pic>
        <p:nvPicPr>
          <p:cNvPr id="2" name="Audio 1">
            <a:hlinkClick r:id="" action="ppaction://media"/>
            <a:extLst>
              <a:ext uri="{FF2B5EF4-FFF2-40B4-BE49-F238E27FC236}">
                <a16:creationId xmlns:a16="http://schemas.microsoft.com/office/drawing/2014/main" id="{D22F512E-29C2-1E36-3FBA-F60DEEEAA19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1623636437"/>
      </p:ext>
    </p:extLst>
  </p:cSld>
  <p:clrMapOvr>
    <a:masterClrMapping/>
  </p:clrMapOvr>
  <mc:AlternateContent xmlns:mc="http://schemas.openxmlformats.org/markup-compatibility/2006">
    <mc:Choice xmlns:p14="http://schemas.microsoft.com/office/powerpoint/2010/main" Requires="p14">
      <p:transition spd="slow" p14:dur="2000" advTm="41768"/>
    </mc:Choice>
    <mc:Fallback>
      <p:transition spd="slow" advTm="4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2"/>
          <p:cNvSpPr txBox="1">
            <a:spLocks noGrp="1"/>
          </p:cNvSpPr>
          <p:nvPr>
            <p:ph type="body" idx="1"/>
          </p:nvPr>
        </p:nvSpPr>
        <p:spPr>
          <a:xfrm>
            <a:off x="457200" y="1600200"/>
            <a:ext cx="8526026" cy="4840793"/>
          </a:xfrm>
          <a:prstGeom prst="rect">
            <a:avLst/>
          </a:prstGeom>
          <a:noFill/>
          <a:ln>
            <a:noFill/>
          </a:ln>
        </p:spPr>
        <p:txBody>
          <a:bodyPr spcFirstLastPara="1" wrap="square" lIns="91425" tIns="45700" rIns="91425" bIns="45700" anchor="t" anchorCtr="0">
            <a:noAutofit/>
          </a:bodyPr>
          <a:lstStyle/>
          <a:p>
            <a:pPr marL="342900" lvl="0" indent="-139700" algn="l" rtl="0">
              <a:spcBef>
                <a:spcPts val="640"/>
              </a:spcBef>
              <a:spcAft>
                <a:spcPts val="0"/>
              </a:spcAft>
              <a:buClr>
                <a:schemeClr val="dk1"/>
              </a:buClr>
              <a:buSzPts val="3200"/>
              <a:buNone/>
            </a:pPr>
            <a:r>
              <a:rPr lang="en-US" dirty="0"/>
              <a:t>Key takeaways:</a:t>
            </a:r>
          </a:p>
          <a:p>
            <a:pPr marL="660400" indent="-457200">
              <a:spcBef>
                <a:spcPts val="640"/>
              </a:spcBef>
              <a:buSzPts val="3200"/>
            </a:pPr>
            <a:r>
              <a:rPr lang="en-US" dirty="0"/>
              <a:t>Acquired a deep understanding of user-centric database design.</a:t>
            </a:r>
          </a:p>
          <a:p>
            <a:pPr marL="660400" indent="-457200">
              <a:spcBef>
                <a:spcPts val="640"/>
              </a:spcBef>
              <a:buSzPts val="3200"/>
            </a:pPr>
            <a:r>
              <a:rPr lang="en-US" dirty="0"/>
              <a:t>Enhanced skills in crafting complex SQL queries for data analysis.</a:t>
            </a:r>
          </a:p>
          <a:p>
            <a:pPr marL="660400" indent="-457200">
              <a:spcBef>
                <a:spcPts val="640"/>
              </a:spcBef>
              <a:buSzPts val="3200"/>
            </a:pPr>
            <a:r>
              <a:rPr lang="en-US" dirty="0"/>
              <a:t>Recognized the paramount importance of stringent security measures.</a:t>
            </a:r>
            <a:endParaRPr lang="en-IN" dirty="0"/>
          </a:p>
        </p:txBody>
      </p:sp>
      <p:sp>
        <p:nvSpPr>
          <p:cNvPr id="150" name="Google Shape;150;p12"/>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Lessons Learned</a:t>
            </a:r>
            <a:endParaRPr dirty="0"/>
          </a:p>
        </p:txBody>
      </p:sp>
      <p:pic>
        <p:nvPicPr>
          <p:cNvPr id="4" name="Audio 3">
            <a:hlinkClick r:id="" action="ppaction://media"/>
            <a:extLst>
              <a:ext uri="{FF2B5EF4-FFF2-40B4-BE49-F238E27FC236}">
                <a16:creationId xmlns:a16="http://schemas.microsoft.com/office/drawing/2014/main" id="{466E45E2-88D4-10CE-175E-33AD8D54A42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030"/>
    </mc:Choice>
    <mc:Fallback>
      <p:transition spd="slow" advTm="33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body" idx="1"/>
          </p:nvPr>
        </p:nvSpPr>
        <p:spPr>
          <a:xfrm>
            <a:off x="457200" y="1447800"/>
            <a:ext cx="8229600" cy="5105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dirty="0"/>
              <a:t>Project Overview </a:t>
            </a:r>
          </a:p>
          <a:p>
            <a:pPr marL="342900" lvl="0" indent="-342900" algn="l" rtl="0">
              <a:spcBef>
                <a:spcPts val="0"/>
              </a:spcBef>
              <a:spcAft>
                <a:spcPts val="0"/>
              </a:spcAft>
              <a:buClr>
                <a:schemeClr val="dk1"/>
              </a:buClr>
              <a:buSzPts val="3200"/>
              <a:buChar char="•"/>
            </a:pPr>
            <a:r>
              <a:rPr lang="en-US" dirty="0"/>
              <a:t>User Persona’s </a:t>
            </a:r>
          </a:p>
          <a:p>
            <a:pPr marL="342900" lvl="0" indent="-342900" algn="l" rtl="0">
              <a:spcBef>
                <a:spcPts val="0"/>
              </a:spcBef>
              <a:spcAft>
                <a:spcPts val="0"/>
              </a:spcAft>
              <a:buClr>
                <a:schemeClr val="dk1"/>
              </a:buClr>
              <a:buSzPts val="3200"/>
              <a:buChar char="•"/>
            </a:pPr>
            <a:r>
              <a:rPr lang="en-US" dirty="0"/>
              <a:t>Business Rules</a:t>
            </a:r>
          </a:p>
          <a:p>
            <a:pPr marL="342900" lvl="0" indent="-342900" algn="l" rtl="0">
              <a:spcBef>
                <a:spcPts val="0"/>
              </a:spcBef>
              <a:spcAft>
                <a:spcPts val="0"/>
              </a:spcAft>
              <a:buClr>
                <a:schemeClr val="dk1"/>
              </a:buClr>
              <a:buSzPts val="3200"/>
              <a:buChar char="•"/>
            </a:pPr>
            <a:r>
              <a:rPr lang="en-US" dirty="0"/>
              <a:t>ER Diagram</a:t>
            </a:r>
          </a:p>
          <a:p>
            <a:pPr marL="342900" lvl="0" indent="-342900" algn="l" rtl="0">
              <a:spcBef>
                <a:spcPts val="640"/>
              </a:spcBef>
              <a:spcAft>
                <a:spcPts val="0"/>
              </a:spcAft>
              <a:buClr>
                <a:schemeClr val="dk1"/>
              </a:buClr>
              <a:buSzPts val="3200"/>
              <a:buChar char="•"/>
            </a:pPr>
            <a:r>
              <a:rPr lang="en-US" dirty="0"/>
              <a:t>Major SQL examples </a:t>
            </a:r>
          </a:p>
          <a:p>
            <a:pPr marL="342900" lvl="0" indent="-342900" algn="l" rtl="0">
              <a:spcBef>
                <a:spcPts val="640"/>
              </a:spcBef>
              <a:spcAft>
                <a:spcPts val="0"/>
              </a:spcAft>
              <a:buClr>
                <a:schemeClr val="dk1"/>
              </a:buClr>
              <a:buSzPts val="3200"/>
              <a:buChar char="•"/>
            </a:pPr>
            <a:r>
              <a:rPr lang="en-US" dirty="0"/>
              <a:t>Metrics and Analysis</a:t>
            </a:r>
          </a:p>
          <a:p>
            <a:pPr marL="342900" lvl="0" indent="-342900" algn="l" rtl="0">
              <a:spcBef>
                <a:spcPts val="640"/>
              </a:spcBef>
              <a:spcAft>
                <a:spcPts val="0"/>
              </a:spcAft>
              <a:buClr>
                <a:schemeClr val="dk1"/>
              </a:buClr>
              <a:buSzPts val="3200"/>
              <a:buChar char="•"/>
            </a:pPr>
            <a:r>
              <a:rPr lang="en-US" dirty="0"/>
              <a:t>Security &amp; Privacy Concerns</a:t>
            </a:r>
          </a:p>
          <a:p>
            <a:pPr marL="342900">
              <a:spcBef>
                <a:spcPts val="640"/>
              </a:spcBef>
              <a:buSzPts val="3200"/>
            </a:pPr>
            <a:r>
              <a:rPr lang="en-US" dirty="0"/>
              <a:t>System Architecture &amp; Hosting Strategy</a:t>
            </a:r>
          </a:p>
          <a:p>
            <a:pPr marL="342900">
              <a:spcBef>
                <a:spcPts val="640"/>
              </a:spcBef>
              <a:buSzPts val="3200"/>
            </a:pPr>
            <a:r>
              <a:rPr lang="en-US" dirty="0"/>
              <a:t>Lessons learned and Future Considerations</a:t>
            </a:r>
            <a:endParaRPr dirty="0"/>
          </a:p>
        </p:txBody>
      </p:sp>
      <p:sp>
        <p:nvSpPr>
          <p:cNvPr id="89" name="Google Shape;89;p2"/>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Overview and Agenda</a:t>
            </a:r>
            <a:endParaRPr dirty="0"/>
          </a:p>
        </p:txBody>
      </p:sp>
      <p:pic>
        <p:nvPicPr>
          <p:cNvPr id="10" name="Audio 9">
            <a:hlinkClick r:id="" action="ppaction://media"/>
            <a:extLst>
              <a:ext uri="{FF2B5EF4-FFF2-40B4-BE49-F238E27FC236}">
                <a16:creationId xmlns:a16="http://schemas.microsoft.com/office/drawing/2014/main" id="{344AEC54-DE1F-F0AD-8FDF-571FA06B20E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689"/>
    </mc:Choice>
    <mc:Fallback>
      <p:transition spd="slow" advTm="25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2"/>
          <p:cNvSpPr txBox="1">
            <a:spLocks noGrp="1"/>
          </p:cNvSpPr>
          <p:nvPr>
            <p:ph type="body" idx="1"/>
          </p:nvPr>
        </p:nvSpPr>
        <p:spPr>
          <a:xfrm>
            <a:off x="457199" y="1600200"/>
            <a:ext cx="8365253" cy="4931229"/>
          </a:xfrm>
          <a:prstGeom prst="rect">
            <a:avLst/>
          </a:prstGeom>
          <a:noFill/>
          <a:ln>
            <a:noFill/>
          </a:ln>
        </p:spPr>
        <p:txBody>
          <a:bodyPr spcFirstLastPara="1" wrap="square" lIns="91425" tIns="45700" rIns="91425" bIns="45700" anchor="t" anchorCtr="0">
            <a:noAutofit/>
          </a:bodyPr>
          <a:lstStyle/>
          <a:p>
            <a:pPr marL="342900" lvl="0" indent="-139700" algn="l" rtl="0">
              <a:spcBef>
                <a:spcPts val="640"/>
              </a:spcBef>
              <a:spcAft>
                <a:spcPts val="0"/>
              </a:spcAft>
              <a:buClr>
                <a:schemeClr val="dk1"/>
              </a:buClr>
              <a:buSzPts val="3200"/>
              <a:buNone/>
            </a:pPr>
            <a:r>
              <a:rPr lang="en-IN" dirty="0"/>
              <a:t>Next Plan:</a:t>
            </a:r>
          </a:p>
          <a:p>
            <a:pPr marL="660400" indent="-457200">
              <a:spcBef>
                <a:spcPts val="640"/>
              </a:spcBef>
              <a:buSzPts val="3200"/>
            </a:pPr>
            <a:r>
              <a:rPr lang="en-IN" dirty="0"/>
              <a:t>Integrate predictive analytics for data-driven foresight.</a:t>
            </a:r>
          </a:p>
          <a:p>
            <a:pPr marL="660400" indent="-457200">
              <a:spcBef>
                <a:spcPts val="640"/>
              </a:spcBef>
              <a:buSzPts val="3200"/>
            </a:pPr>
            <a:r>
              <a:rPr lang="en-IN" dirty="0"/>
              <a:t>Adopt iterative design for continuous improvement.</a:t>
            </a:r>
          </a:p>
          <a:p>
            <a:pPr marL="660400" indent="-457200">
              <a:spcBef>
                <a:spcPts val="640"/>
              </a:spcBef>
              <a:buSzPts val="3200"/>
            </a:pPr>
            <a:r>
              <a:rPr lang="en-IN" dirty="0"/>
              <a:t>Focus on optimizing database performance for scalability.</a:t>
            </a:r>
          </a:p>
        </p:txBody>
      </p:sp>
      <p:sp>
        <p:nvSpPr>
          <p:cNvPr id="150" name="Google Shape;150;p12"/>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Future Considerations</a:t>
            </a:r>
            <a:endParaRPr dirty="0"/>
          </a:p>
        </p:txBody>
      </p:sp>
      <p:pic>
        <p:nvPicPr>
          <p:cNvPr id="2" name="Audio 1">
            <a:hlinkClick r:id="" action="ppaction://media"/>
            <a:extLst>
              <a:ext uri="{FF2B5EF4-FFF2-40B4-BE49-F238E27FC236}">
                <a16:creationId xmlns:a16="http://schemas.microsoft.com/office/drawing/2014/main" id="{42BFCC9F-3E74-E464-673E-E9005C02958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3413984924"/>
      </p:ext>
    </p:extLst>
  </p:cSld>
  <p:clrMapOvr>
    <a:masterClrMapping/>
  </p:clrMapOvr>
  <mc:AlternateContent xmlns:mc="http://schemas.openxmlformats.org/markup-compatibility/2006">
    <mc:Choice xmlns:p14="http://schemas.microsoft.com/office/powerpoint/2010/main" Requires="p14">
      <p:transition spd="slow" p14:dur="2000" advTm="36783"/>
    </mc:Choice>
    <mc:Fallback>
      <p:transition spd="slow" advTm="36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12"/>
          <p:cNvSpPr txBox="1">
            <a:spLocks noGrp="1"/>
          </p:cNvSpPr>
          <p:nvPr>
            <p:ph type="ctrTitle"/>
          </p:nvPr>
        </p:nvSpPr>
        <p:spPr>
          <a:xfrm>
            <a:off x="457200" y="2827775"/>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Thank You</a:t>
            </a:r>
            <a:endParaRPr dirty="0"/>
          </a:p>
        </p:txBody>
      </p:sp>
      <p:pic>
        <p:nvPicPr>
          <p:cNvPr id="2" name="Audio 1">
            <a:hlinkClick r:id="" action="ppaction://media"/>
            <a:extLst>
              <a:ext uri="{FF2B5EF4-FFF2-40B4-BE49-F238E27FC236}">
                <a16:creationId xmlns:a16="http://schemas.microsoft.com/office/drawing/2014/main" id="{CD39ACCD-8A96-42F6-D34E-B22543BEC9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2793918340"/>
      </p:ext>
    </p:extLst>
  </p:cSld>
  <p:clrMapOvr>
    <a:masterClrMapping/>
  </p:clrMapOvr>
  <mc:AlternateContent xmlns:mc="http://schemas.openxmlformats.org/markup-compatibility/2006">
    <mc:Choice xmlns:p14="http://schemas.microsoft.com/office/powerpoint/2010/main" Requires="p14">
      <p:transition spd="slow" p14:dur="2000" advTm="10792"/>
    </mc:Choice>
    <mc:Fallback>
      <p:transition spd="slow" advTm="10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body" idx="1"/>
          </p:nvPr>
        </p:nvSpPr>
        <p:spPr>
          <a:xfrm>
            <a:off x="457200" y="1752600"/>
            <a:ext cx="8229600" cy="4373563"/>
          </a:xfrm>
          <a:prstGeom prst="rect">
            <a:avLst/>
          </a:prstGeom>
          <a:noFill/>
          <a:ln>
            <a:noFill/>
          </a:ln>
        </p:spPr>
        <p:txBody>
          <a:bodyPr spcFirstLastPara="1" wrap="square" lIns="91425" tIns="45700" rIns="91425" bIns="45700" anchor="t" anchorCtr="0">
            <a:noAutofit/>
          </a:bodyPr>
          <a:lstStyle/>
          <a:p>
            <a:pPr marL="457200" lvl="1" indent="0">
              <a:spcBef>
                <a:spcPts val="0"/>
              </a:spcBef>
              <a:buSzPts val="3200"/>
              <a:buNone/>
            </a:pPr>
            <a:r>
              <a:rPr lang="en-US" b="1" dirty="0"/>
              <a:t>The Retail Management System:</a:t>
            </a:r>
          </a:p>
          <a:p>
            <a:pPr marL="457200" lvl="1" indent="0" algn="ctr">
              <a:spcBef>
                <a:spcPts val="0"/>
              </a:spcBef>
              <a:buSzPts val="3200"/>
              <a:buNone/>
            </a:pPr>
            <a:endParaRPr lang="en-US" sz="2000" b="1" dirty="0"/>
          </a:p>
          <a:p>
            <a:pPr marL="800100" lvl="1" algn="just">
              <a:spcBef>
                <a:spcPts val="0"/>
              </a:spcBef>
              <a:buSzPts val="3200"/>
              <a:buFont typeface="Arial" panose="020B0604020202020204" pitchFamily="34" charset="0"/>
              <a:buChar char="•"/>
            </a:pPr>
            <a:r>
              <a:rPr lang="en-US" sz="2400" dirty="0"/>
              <a:t>A technological solution designed to optimize retail operations.</a:t>
            </a:r>
          </a:p>
          <a:p>
            <a:pPr marL="800100" lvl="1" algn="just">
              <a:spcBef>
                <a:spcPts val="0"/>
              </a:spcBef>
              <a:buSzPts val="3200"/>
              <a:buFont typeface="Arial" panose="020B0604020202020204" pitchFamily="34" charset="0"/>
              <a:buChar char="•"/>
            </a:pPr>
            <a:r>
              <a:rPr lang="en-US" sz="2400" dirty="0"/>
              <a:t>Utilized by a diverse range of businesses for managing products, sales, inventory, and customer interactions.</a:t>
            </a:r>
          </a:p>
          <a:p>
            <a:pPr marL="800100" lvl="1" algn="just">
              <a:spcBef>
                <a:spcPts val="0"/>
              </a:spcBef>
              <a:buSzPts val="3200"/>
              <a:buFont typeface="Arial" panose="020B0604020202020204" pitchFamily="34" charset="0"/>
              <a:buChar char="•"/>
            </a:pPr>
            <a:r>
              <a:rPr lang="en-US" sz="2400" dirty="0"/>
              <a:t>Central to data-driven decision-making in retail environments.</a:t>
            </a:r>
          </a:p>
        </p:txBody>
      </p:sp>
      <p:sp>
        <p:nvSpPr>
          <p:cNvPr id="102" name="Google Shape;102;p4"/>
          <p:cNvSpPr txBox="1">
            <a:spLocks noGrp="1"/>
          </p:cNvSpPr>
          <p:nvPr>
            <p:ph type="ctrTitle"/>
          </p:nvPr>
        </p:nvSpPr>
        <p:spPr>
          <a:xfrm>
            <a:off x="457200" y="838200"/>
            <a:ext cx="8229600" cy="838199"/>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b="1" dirty="0"/>
              <a:t>Project Overview</a:t>
            </a:r>
            <a:endParaRPr b="1" dirty="0"/>
          </a:p>
        </p:txBody>
      </p:sp>
      <p:pic>
        <p:nvPicPr>
          <p:cNvPr id="11" name="Audio 10">
            <a:hlinkClick r:id="" action="ppaction://media"/>
            <a:extLst>
              <a:ext uri="{FF2B5EF4-FFF2-40B4-BE49-F238E27FC236}">
                <a16:creationId xmlns:a16="http://schemas.microsoft.com/office/drawing/2014/main" id="{21DECAB7-1788-46F7-7044-1C2905243FF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088"/>
    </mc:Choice>
    <mc:Fallback>
      <p:transition spd="slow" advTm="40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body" idx="1"/>
          </p:nvPr>
        </p:nvSpPr>
        <p:spPr>
          <a:xfrm>
            <a:off x="457200" y="1531536"/>
            <a:ext cx="8229600" cy="4373563"/>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3200"/>
              <a:buNone/>
            </a:pPr>
            <a:r>
              <a:rPr lang="en-US" b="1" dirty="0"/>
              <a:t>System Scope and Cost Model:</a:t>
            </a:r>
          </a:p>
          <a:p>
            <a:pPr marL="0" lvl="0" indent="0" algn="ctr" rtl="0">
              <a:spcBef>
                <a:spcPts val="0"/>
              </a:spcBef>
              <a:spcAft>
                <a:spcPts val="0"/>
              </a:spcAft>
              <a:buClr>
                <a:schemeClr val="dk1"/>
              </a:buClr>
              <a:buSzPts val="3200"/>
              <a:buNone/>
            </a:pPr>
            <a:endParaRPr lang="en-US" sz="2400" b="1" dirty="0"/>
          </a:p>
          <a:p>
            <a:pPr indent="-457200" algn="just">
              <a:spcBef>
                <a:spcPts val="0"/>
              </a:spcBef>
              <a:buSzPts val="3200"/>
            </a:pPr>
            <a:r>
              <a:rPr lang="en-US" sz="2800" dirty="0"/>
              <a:t>Serves small local retailers to large-scale chains.</a:t>
            </a:r>
          </a:p>
          <a:p>
            <a:pPr indent="-457200" algn="just">
              <a:spcBef>
                <a:spcPts val="0"/>
              </a:spcBef>
              <a:buSzPts val="3200"/>
            </a:pPr>
            <a:r>
              <a:rPr lang="en-US" sz="2800" dirty="0"/>
              <a:t>Freemium model: Basic features free, advanced features under subscription.</a:t>
            </a:r>
          </a:p>
          <a:p>
            <a:pPr indent="-457200" algn="just">
              <a:spcBef>
                <a:spcPts val="0"/>
              </a:spcBef>
              <a:buSzPts val="3200"/>
            </a:pPr>
            <a:r>
              <a:rPr lang="en-US" sz="2800" dirty="0"/>
              <a:t>Subscription options tailored to different business sizes and needs.</a:t>
            </a:r>
          </a:p>
        </p:txBody>
      </p:sp>
      <p:sp>
        <p:nvSpPr>
          <p:cNvPr id="102" name="Google Shape;102;p4"/>
          <p:cNvSpPr txBox="1">
            <a:spLocks noGrp="1"/>
          </p:cNvSpPr>
          <p:nvPr>
            <p:ph type="ctrTitle"/>
          </p:nvPr>
        </p:nvSpPr>
        <p:spPr>
          <a:xfrm>
            <a:off x="457200" y="838200"/>
            <a:ext cx="8229600" cy="838199"/>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b="1" dirty="0"/>
              <a:t>Project Overview</a:t>
            </a:r>
            <a:endParaRPr b="1" dirty="0"/>
          </a:p>
        </p:txBody>
      </p:sp>
      <p:pic>
        <p:nvPicPr>
          <p:cNvPr id="7" name="Audio 6">
            <a:hlinkClick r:id="" action="ppaction://media"/>
            <a:extLst>
              <a:ext uri="{FF2B5EF4-FFF2-40B4-BE49-F238E27FC236}">
                <a16:creationId xmlns:a16="http://schemas.microsoft.com/office/drawing/2014/main" id="{01C320E1-8750-220A-5503-F54B634105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1185588196"/>
      </p:ext>
    </p:extLst>
  </p:cSld>
  <p:clrMapOvr>
    <a:masterClrMapping/>
  </p:clrMapOvr>
  <mc:AlternateContent xmlns:mc="http://schemas.openxmlformats.org/markup-compatibility/2006">
    <mc:Choice xmlns:p14="http://schemas.microsoft.com/office/powerpoint/2010/main" Requires="p14">
      <p:transition spd="slow" p14:dur="2000" advTm="37054"/>
    </mc:Choice>
    <mc:Fallback>
      <p:transition spd="slow" advTm="37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190500" algn="l" rtl="0">
              <a:spcBef>
                <a:spcPts val="480"/>
              </a:spcBef>
              <a:spcAft>
                <a:spcPts val="0"/>
              </a:spcAft>
              <a:buClr>
                <a:schemeClr val="dk1"/>
              </a:buClr>
              <a:buSzPts val="2400"/>
              <a:buNone/>
            </a:pPr>
            <a:r>
              <a:rPr lang="en-IN" sz="2400" b="1" dirty="0"/>
              <a:t>Key User Personas:</a:t>
            </a:r>
          </a:p>
          <a:p>
            <a:pPr marL="342900" lvl="0" indent="-190500" algn="l" rtl="0">
              <a:spcBef>
                <a:spcPts val="480"/>
              </a:spcBef>
              <a:spcAft>
                <a:spcPts val="0"/>
              </a:spcAft>
              <a:buClr>
                <a:schemeClr val="dk1"/>
              </a:buClr>
              <a:buSzPts val="2400"/>
              <a:buNone/>
            </a:pPr>
            <a:endParaRPr lang="en-IN" sz="2400" b="1" dirty="0"/>
          </a:p>
          <a:p>
            <a:pPr marL="609600" lvl="0" indent="-457200" algn="just" rtl="0">
              <a:spcBef>
                <a:spcPts val="480"/>
              </a:spcBef>
              <a:spcAft>
                <a:spcPts val="0"/>
              </a:spcAft>
              <a:buClr>
                <a:schemeClr val="dk1"/>
              </a:buClr>
              <a:buSzPts val="2400"/>
              <a:buFont typeface="+mj-lt"/>
              <a:buAutoNum type="arabicPeriod"/>
            </a:pPr>
            <a:r>
              <a:rPr lang="en-US" sz="2400" b="1" dirty="0"/>
              <a:t>Store Manager: </a:t>
            </a:r>
            <a:r>
              <a:rPr lang="en-US" sz="2400" dirty="0"/>
              <a:t>Uses the system for inventory management and sales strategy optimization.</a:t>
            </a:r>
          </a:p>
          <a:p>
            <a:pPr marL="609600" lvl="0" indent="-457200" algn="just" rtl="0">
              <a:spcBef>
                <a:spcPts val="480"/>
              </a:spcBef>
              <a:spcAft>
                <a:spcPts val="0"/>
              </a:spcAft>
              <a:buClr>
                <a:schemeClr val="dk1"/>
              </a:buClr>
              <a:buSzPts val="2400"/>
              <a:buFont typeface="+mj-lt"/>
              <a:buAutoNum type="arabicPeriod"/>
            </a:pPr>
            <a:r>
              <a:rPr lang="en-US" sz="2400" b="1" dirty="0"/>
              <a:t>Sales Representative: </a:t>
            </a:r>
            <a:r>
              <a:rPr lang="en-US" sz="2400" dirty="0"/>
              <a:t>Processes transactions and manages customer experience.</a:t>
            </a:r>
          </a:p>
          <a:p>
            <a:pPr marL="609600" lvl="0" indent="-457200" algn="just" rtl="0">
              <a:spcBef>
                <a:spcPts val="480"/>
              </a:spcBef>
              <a:spcAft>
                <a:spcPts val="0"/>
              </a:spcAft>
              <a:buClr>
                <a:schemeClr val="dk1"/>
              </a:buClr>
              <a:buSzPts val="2400"/>
              <a:buFont typeface="+mj-lt"/>
              <a:buAutoNum type="arabicPeriod"/>
            </a:pPr>
            <a:r>
              <a:rPr lang="en-US" sz="2400" b="1" dirty="0"/>
              <a:t>Inventory Manager: </a:t>
            </a:r>
            <a:r>
              <a:rPr lang="en-US" sz="2400" dirty="0"/>
              <a:t>Focuses on stock levels and efficient restocking.</a:t>
            </a:r>
            <a:endParaRPr lang="en-IN" sz="2400" dirty="0"/>
          </a:p>
          <a:p>
            <a:pPr marL="342900" lvl="0" indent="-190500" algn="l" rtl="0">
              <a:spcBef>
                <a:spcPts val="480"/>
              </a:spcBef>
              <a:spcAft>
                <a:spcPts val="0"/>
              </a:spcAft>
              <a:buClr>
                <a:schemeClr val="dk1"/>
              </a:buClr>
              <a:buSzPts val="2400"/>
              <a:buNone/>
            </a:pPr>
            <a:endParaRPr lang="en-IN" sz="2400" b="1" dirty="0"/>
          </a:p>
          <a:p>
            <a:pPr marL="342900" lvl="0" indent="-190500" algn="l" rtl="0">
              <a:spcBef>
                <a:spcPts val="480"/>
              </a:spcBef>
              <a:spcAft>
                <a:spcPts val="0"/>
              </a:spcAft>
              <a:buClr>
                <a:schemeClr val="dk1"/>
              </a:buClr>
              <a:buSzPts val="2400"/>
              <a:buNone/>
            </a:pPr>
            <a:endParaRPr lang="en-IN" sz="2400" dirty="0"/>
          </a:p>
          <a:p>
            <a:pPr marL="342900" lvl="0" indent="-190500" algn="l" rtl="0">
              <a:spcBef>
                <a:spcPts val="480"/>
              </a:spcBef>
              <a:spcAft>
                <a:spcPts val="0"/>
              </a:spcAft>
              <a:buClr>
                <a:schemeClr val="dk1"/>
              </a:buClr>
              <a:buSzPts val="2400"/>
              <a:buNone/>
            </a:pPr>
            <a:endParaRPr sz="2400" dirty="0"/>
          </a:p>
        </p:txBody>
      </p:sp>
      <p:sp>
        <p:nvSpPr>
          <p:cNvPr id="108" name="Google Shape;108;p5"/>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b="1" dirty="0"/>
              <a:t>Personas</a:t>
            </a:r>
            <a:r>
              <a:rPr lang="en-US" dirty="0"/>
              <a:t> </a:t>
            </a:r>
            <a:endParaRPr dirty="0"/>
          </a:p>
        </p:txBody>
      </p:sp>
      <p:pic>
        <p:nvPicPr>
          <p:cNvPr id="2" name="Audio 1">
            <a:hlinkClick r:id="" action="ppaction://media"/>
            <a:extLst>
              <a:ext uri="{FF2B5EF4-FFF2-40B4-BE49-F238E27FC236}">
                <a16:creationId xmlns:a16="http://schemas.microsoft.com/office/drawing/2014/main" id="{CF9D398C-1F84-F0EE-C86A-979D78FE14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668"/>
    </mc:Choice>
    <mc:Fallback>
      <p:transition spd="slow" advTm="29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6"/>
          <p:cNvSpPr txBox="1">
            <a:spLocks noGrp="1"/>
          </p:cNvSpPr>
          <p:nvPr>
            <p:ph type="body" idx="1"/>
          </p:nvPr>
        </p:nvSpPr>
        <p:spPr>
          <a:xfrm>
            <a:off x="381837" y="1447800"/>
            <a:ext cx="8591341" cy="4279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b="1" dirty="0"/>
              <a:t>Store Manager:</a:t>
            </a:r>
          </a:p>
          <a:p>
            <a:pPr marL="342900" algn="just">
              <a:spcBef>
                <a:spcPts val="0"/>
              </a:spcBef>
              <a:buSzPts val="2400"/>
            </a:pPr>
            <a:r>
              <a:rPr lang="en-US" sz="2400" dirty="0"/>
              <a:t>Uses the app to gain real-time insights into sales performance, monitor inventory levels, and make data-driven decisions to optimize the store's profitability.</a:t>
            </a:r>
          </a:p>
          <a:p>
            <a:pPr marL="342900" algn="just">
              <a:spcBef>
                <a:spcPts val="480"/>
              </a:spcBef>
              <a:buSzPts val="2400"/>
            </a:pPr>
            <a:r>
              <a:rPr lang="en-US" sz="2400" dirty="0"/>
              <a:t>Access comprehensive dashboards, review sales reports, set promotional strategies, and analyze customer trends for effective inventory planning.</a:t>
            </a:r>
          </a:p>
          <a:p>
            <a:pPr marL="0" lvl="0" indent="0" algn="l" rtl="0">
              <a:spcBef>
                <a:spcPts val="480"/>
              </a:spcBef>
              <a:spcAft>
                <a:spcPts val="0"/>
              </a:spcAft>
              <a:buClr>
                <a:schemeClr val="dk1"/>
              </a:buClr>
              <a:buSzPts val="2400"/>
              <a:buNone/>
            </a:pPr>
            <a:r>
              <a:rPr lang="en-US" sz="2400" b="1" dirty="0"/>
              <a:t>Sales Representative:</a:t>
            </a:r>
          </a:p>
          <a:p>
            <a:pPr marL="342900" algn="just">
              <a:spcBef>
                <a:spcPts val="480"/>
              </a:spcBef>
              <a:buSzPts val="2400"/>
            </a:pPr>
            <a:r>
              <a:rPr lang="en-US" sz="2400" dirty="0"/>
              <a:t>Utilizes the app to streamline the sales process, access detailed product information, and provide personalized recommendations to customers.</a:t>
            </a:r>
          </a:p>
          <a:p>
            <a:pPr marL="342900" algn="just">
              <a:spcBef>
                <a:spcPts val="480"/>
              </a:spcBef>
              <a:buSzPts val="2400"/>
            </a:pPr>
            <a:r>
              <a:rPr lang="en-US" sz="2400" dirty="0"/>
              <a:t>Engages with the app to process transactions, check product availability, and access customer purchase history.</a:t>
            </a:r>
            <a:endParaRPr sz="2400" dirty="0"/>
          </a:p>
          <a:p>
            <a:pPr marL="342900" lvl="0" indent="-190500" algn="l" rtl="0">
              <a:spcBef>
                <a:spcPts val="480"/>
              </a:spcBef>
              <a:spcAft>
                <a:spcPts val="0"/>
              </a:spcAft>
              <a:buClr>
                <a:schemeClr val="dk1"/>
              </a:buClr>
              <a:buSzPts val="2400"/>
              <a:buNone/>
            </a:pPr>
            <a:endParaRPr sz="2400" dirty="0"/>
          </a:p>
          <a:p>
            <a:pPr marL="342900" lvl="0" indent="-190500" algn="l" rtl="0">
              <a:spcBef>
                <a:spcPts val="480"/>
              </a:spcBef>
              <a:spcAft>
                <a:spcPts val="0"/>
              </a:spcAft>
              <a:buClr>
                <a:schemeClr val="dk1"/>
              </a:buClr>
              <a:buSzPts val="2400"/>
              <a:buNone/>
            </a:pPr>
            <a:endParaRPr sz="2400" dirty="0"/>
          </a:p>
        </p:txBody>
      </p:sp>
      <p:sp>
        <p:nvSpPr>
          <p:cNvPr id="114" name="Google Shape;114;p6"/>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b="1" dirty="0"/>
              <a:t>Persona Example</a:t>
            </a:r>
            <a:endParaRPr b="1" dirty="0"/>
          </a:p>
        </p:txBody>
      </p:sp>
      <p:pic>
        <p:nvPicPr>
          <p:cNvPr id="5" name="Audio 4">
            <a:hlinkClick r:id="" action="ppaction://media"/>
            <a:extLst>
              <a:ext uri="{FF2B5EF4-FFF2-40B4-BE49-F238E27FC236}">
                <a16:creationId xmlns:a16="http://schemas.microsoft.com/office/drawing/2014/main" id="{198C1F23-1E1E-E151-25B9-8CA19BFFD85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083"/>
    </mc:Choice>
    <mc:Fallback>
      <p:transition spd="slow" advTm="40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body" idx="1"/>
          </p:nvPr>
        </p:nvSpPr>
        <p:spPr>
          <a:xfrm>
            <a:off x="457200" y="1493836"/>
            <a:ext cx="8229600" cy="4525963"/>
          </a:xfrm>
          <a:prstGeom prst="rect">
            <a:avLst/>
          </a:prstGeom>
          <a:noFill/>
          <a:ln>
            <a:noFill/>
          </a:ln>
        </p:spPr>
        <p:txBody>
          <a:bodyPr spcFirstLastPara="1" wrap="square" lIns="91425" tIns="45700" rIns="91425" bIns="45700" anchor="t" anchorCtr="0">
            <a:noAutofit/>
          </a:bodyPr>
          <a:lstStyle/>
          <a:p>
            <a:pPr marL="342900" lvl="0" indent="-190500" algn="l" rtl="0">
              <a:spcBef>
                <a:spcPts val="480"/>
              </a:spcBef>
              <a:spcAft>
                <a:spcPts val="0"/>
              </a:spcAft>
              <a:buClr>
                <a:schemeClr val="dk1"/>
              </a:buClr>
              <a:buSzPts val="2400"/>
              <a:buNone/>
            </a:pPr>
            <a:endParaRPr lang="en-IN" sz="2400" b="1" dirty="0"/>
          </a:p>
          <a:p>
            <a:pPr marL="609600" lvl="0" indent="-457200" algn="l" rtl="0">
              <a:spcBef>
                <a:spcPts val="480"/>
              </a:spcBef>
              <a:spcAft>
                <a:spcPts val="0"/>
              </a:spcAft>
              <a:buClr>
                <a:schemeClr val="dk1"/>
              </a:buClr>
              <a:buSzPts val="2400"/>
              <a:buFont typeface="+mj-lt"/>
              <a:buAutoNum type="arabicPeriod"/>
            </a:pPr>
            <a:r>
              <a:rPr lang="en-US" sz="2400" dirty="0"/>
              <a:t>Product must belong to a predefined category.</a:t>
            </a:r>
          </a:p>
          <a:p>
            <a:pPr marL="609600" lvl="0" indent="-457200" algn="l" rtl="0">
              <a:spcBef>
                <a:spcPts val="480"/>
              </a:spcBef>
              <a:spcAft>
                <a:spcPts val="0"/>
              </a:spcAft>
              <a:buClr>
                <a:schemeClr val="dk1"/>
              </a:buClr>
              <a:buSzPts val="2400"/>
              <a:buFont typeface="+mj-lt"/>
              <a:buAutoNum type="arabicPeriod"/>
            </a:pPr>
            <a:r>
              <a:rPr lang="en-US" sz="2400" dirty="0"/>
              <a:t>Unique identification of employees for transaction tracking.</a:t>
            </a:r>
          </a:p>
          <a:p>
            <a:pPr marL="609600" lvl="0" indent="-457200" algn="l" rtl="0">
              <a:spcBef>
                <a:spcPts val="480"/>
              </a:spcBef>
              <a:spcAft>
                <a:spcPts val="0"/>
              </a:spcAft>
              <a:buClr>
                <a:schemeClr val="dk1"/>
              </a:buClr>
              <a:buSzPts val="2400"/>
              <a:buFont typeface="+mj-lt"/>
              <a:buAutoNum type="arabicPeriod"/>
            </a:pPr>
            <a:r>
              <a:rPr lang="en-US" sz="2400" dirty="0"/>
              <a:t>Real-time updates on inventory and sales data.</a:t>
            </a:r>
          </a:p>
          <a:p>
            <a:pPr marL="609600" lvl="0" indent="-457200" algn="l" rtl="0">
              <a:spcBef>
                <a:spcPts val="480"/>
              </a:spcBef>
              <a:spcAft>
                <a:spcPts val="0"/>
              </a:spcAft>
              <a:buClr>
                <a:schemeClr val="dk1"/>
              </a:buClr>
              <a:buSzPts val="2400"/>
              <a:buFont typeface="+mj-lt"/>
              <a:buAutoNum type="arabicPeriod"/>
            </a:pPr>
            <a:r>
              <a:rPr lang="en-US" sz="2400" dirty="0"/>
              <a:t>Data consistency and referential integrity are crucial.</a:t>
            </a:r>
          </a:p>
          <a:p>
            <a:pPr marL="609600" lvl="0" indent="-457200" algn="l" rtl="0">
              <a:spcBef>
                <a:spcPts val="480"/>
              </a:spcBef>
              <a:spcAft>
                <a:spcPts val="0"/>
              </a:spcAft>
              <a:buClr>
                <a:schemeClr val="dk1"/>
              </a:buClr>
              <a:buSzPts val="2400"/>
              <a:buFont typeface="+mj-lt"/>
              <a:buAutoNum type="arabicPeriod"/>
            </a:pPr>
            <a:r>
              <a:rPr lang="en-US" sz="2400" dirty="0"/>
              <a:t>All transactional data must be encrypted using industry-standard methods for security.</a:t>
            </a:r>
          </a:p>
          <a:p>
            <a:pPr marL="609600" lvl="0" indent="-457200" algn="l" rtl="0">
              <a:spcBef>
                <a:spcPts val="480"/>
              </a:spcBef>
              <a:spcAft>
                <a:spcPts val="0"/>
              </a:spcAft>
              <a:buClr>
                <a:schemeClr val="dk1"/>
              </a:buClr>
              <a:buSzPts val="2400"/>
              <a:buFont typeface="+mj-lt"/>
              <a:buAutoNum type="arabicPeriod"/>
            </a:pPr>
            <a:r>
              <a:rPr lang="en-US" sz="2400" dirty="0"/>
              <a:t>Products sold as bundles must be defined with specific component items and pricing.</a:t>
            </a:r>
            <a:endParaRPr lang="en-IN" sz="2400" dirty="0"/>
          </a:p>
          <a:p>
            <a:pPr marL="342900" lvl="0" indent="-190500" algn="l" rtl="0">
              <a:spcBef>
                <a:spcPts val="480"/>
              </a:spcBef>
              <a:spcAft>
                <a:spcPts val="0"/>
              </a:spcAft>
              <a:buClr>
                <a:schemeClr val="dk1"/>
              </a:buClr>
              <a:buSzPts val="2400"/>
              <a:buNone/>
            </a:pPr>
            <a:endParaRPr lang="en-IN" sz="2400" dirty="0"/>
          </a:p>
          <a:p>
            <a:pPr marL="342900" lvl="0" indent="-190500" algn="l" rtl="0">
              <a:spcBef>
                <a:spcPts val="480"/>
              </a:spcBef>
              <a:spcAft>
                <a:spcPts val="0"/>
              </a:spcAft>
              <a:buClr>
                <a:schemeClr val="dk1"/>
              </a:buClr>
              <a:buSzPts val="2400"/>
              <a:buNone/>
            </a:pPr>
            <a:endParaRPr sz="2400" dirty="0"/>
          </a:p>
        </p:txBody>
      </p:sp>
      <p:sp>
        <p:nvSpPr>
          <p:cNvPr id="108" name="Google Shape;108;p5"/>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IN" sz="3600" b="1" dirty="0"/>
              <a:t>Business Rules and Logic</a:t>
            </a:r>
            <a:endParaRPr dirty="0"/>
          </a:p>
        </p:txBody>
      </p:sp>
      <p:pic>
        <p:nvPicPr>
          <p:cNvPr id="2" name="Audio 1">
            <a:hlinkClick r:id="" action="ppaction://media"/>
            <a:extLst>
              <a:ext uri="{FF2B5EF4-FFF2-40B4-BE49-F238E27FC236}">
                <a16:creationId xmlns:a16="http://schemas.microsoft.com/office/drawing/2014/main" id="{609CE215-74A1-8884-C146-76EBBD3A896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5357812"/>
            <a:ext cx="2286000" cy="1285875"/>
          </a:xfrm>
          <a:prstGeom prst="rect">
            <a:avLst/>
          </a:prstGeom>
        </p:spPr>
      </p:pic>
    </p:spTree>
    <p:extLst>
      <p:ext uri="{BB962C8B-B14F-4D97-AF65-F5344CB8AC3E}">
        <p14:creationId xmlns:p14="http://schemas.microsoft.com/office/powerpoint/2010/main" val="43670639"/>
      </p:ext>
    </p:extLst>
  </p:cSld>
  <p:clrMapOvr>
    <a:masterClrMapping/>
  </p:clrMapOvr>
  <mc:AlternateContent xmlns:mc="http://schemas.openxmlformats.org/markup-compatibility/2006">
    <mc:Choice xmlns:p14="http://schemas.microsoft.com/office/powerpoint/2010/main" Requires="p14">
      <p:transition spd="slow" p14:dur="2000" advTm="6862"/>
    </mc:Choice>
    <mc:Fallback>
      <p:transition spd="slow" advTm="6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7"/>
          <p:cNvSpPr txBox="1">
            <a:spLocks noGrp="1"/>
          </p:cNvSpPr>
          <p:nvPr>
            <p:ph type="ctrTitle"/>
          </p:nvPr>
        </p:nvSpPr>
        <p:spPr>
          <a:xfrm>
            <a:off x="457200" y="838201"/>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ER Diagram</a:t>
            </a:r>
            <a:endParaRPr dirty="0"/>
          </a:p>
        </p:txBody>
      </p:sp>
      <p:pic>
        <p:nvPicPr>
          <p:cNvPr id="5" name="Picture 4">
            <a:extLst>
              <a:ext uri="{FF2B5EF4-FFF2-40B4-BE49-F238E27FC236}">
                <a16:creationId xmlns:a16="http://schemas.microsoft.com/office/drawing/2014/main" id="{0C3DDC1E-44FC-CC3A-CB36-E9BBEA2ADF81}"/>
              </a:ext>
            </a:extLst>
          </p:cNvPr>
          <p:cNvPicPr>
            <a:picLocks noChangeAspect="1"/>
          </p:cNvPicPr>
          <p:nvPr/>
        </p:nvPicPr>
        <p:blipFill>
          <a:blip r:embed="rId5"/>
          <a:stretch>
            <a:fillRect/>
          </a:stretch>
        </p:blipFill>
        <p:spPr>
          <a:xfrm>
            <a:off x="2139748" y="1386672"/>
            <a:ext cx="4864503" cy="5292427"/>
          </a:xfrm>
          <a:prstGeom prst="rect">
            <a:avLst/>
          </a:prstGeom>
        </p:spPr>
      </p:pic>
      <p:pic>
        <p:nvPicPr>
          <p:cNvPr id="13" name="Audio 12">
            <a:hlinkClick r:id="" action="ppaction://media"/>
            <a:extLst>
              <a:ext uri="{FF2B5EF4-FFF2-40B4-BE49-F238E27FC236}">
                <a16:creationId xmlns:a16="http://schemas.microsoft.com/office/drawing/2014/main" id="{F983C0EC-CF3C-2FF5-794E-BF2B48BCEA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5142"/>
    </mc:Choice>
    <mc:Fallback>
      <p:transition spd="slow" advTm="165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9"/>
          <p:cNvSpPr txBox="1">
            <a:spLocks noGrp="1"/>
          </p:cNvSpPr>
          <p:nvPr>
            <p:ph type="body" idx="1"/>
          </p:nvPr>
        </p:nvSpPr>
        <p:spPr>
          <a:xfrm>
            <a:off x="457200" y="1295400"/>
            <a:ext cx="8534400" cy="5562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1600" b="1" dirty="0"/>
              <a:t>Identifying products with the highest sales</a:t>
            </a:r>
          </a:p>
          <a:p>
            <a:pPr marL="0" lvl="0" indent="0" algn="l" rtl="0">
              <a:spcBef>
                <a:spcPts val="0"/>
              </a:spcBef>
              <a:spcAft>
                <a:spcPts val="0"/>
              </a:spcAft>
              <a:buClr>
                <a:schemeClr val="dk1"/>
              </a:buClr>
              <a:buSzPts val="2400"/>
              <a:buNone/>
            </a:pPr>
            <a:r>
              <a:rPr lang="en-US" sz="1600" b="1" dirty="0"/>
              <a:t>Query: </a:t>
            </a:r>
            <a:r>
              <a:rPr lang="en-IN" sz="1600" dirty="0"/>
              <a:t>SELECT </a:t>
            </a:r>
            <a:r>
              <a:rPr lang="en-IN" sz="1600" dirty="0" err="1"/>
              <a:t>Products.productID</a:t>
            </a:r>
            <a:r>
              <a:rPr lang="en-IN" sz="1600" dirty="0"/>
              <a:t>, </a:t>
            </a:r>
            <a:r>
              <a:rPr lang="en-IN" sz="1600" dirty="0" err="1"/>
              <a:t>Products.productName</a:t>
            </a:r>
            <a:r>
              <a:rPr lang="en-IN" sz="1600" dirty="0"/>
              <a:t>, SUM(</a:t>
            </a:r>
            <a:r>
              <a:rPr lang="en-IN" sz="1600" dirty="0" err="1"/>
              <a:t>Products.Price</a:t>
            </a:r>
            <a:r>
              <a:rPr lang="en-IN" sz="1600" dirty="0"/>
              <a:t>) AS </a:t>
            </a:r>
            <a:r>
              <a:rPr lang="en-IN" sz="1600" dirty="0" err="1"/>
              <a:t>TotalSales</a:t>
            </a:r>
            <a:r>
              <a:rPr lang="en-IN" sz="1600" dirty="0"/>
              <a:t> FROM Products JOIN Sales ON </a:t>
            </a:r>
            <a:r>
              <a:rPr lang="en-IN" sz="1600" dirty="0" err="1"/>
              <a:t>Products.productID</a:t>
            </a:r>
            <a:r>
              <a:rPr lang="en-IN" sz="1600" dirty="0"/>
              <a:t> = </a:t>
            </a:r>
            <a:r>
              <a:rPr lang="en-IN" sz="1600" dirty="0" err="1"/>
              <a:t>Sales.productID</a:t>
            </a:r>
            <a:r>
              <a:rPr lang="en-IN" sz="1600" dirty="0"/>
              <a:t> GROUP BY </a:t>
            </a:r>
            <a:r>
              <a:rPr lang="en-IN" sz="1600" dirty="0" err="1"/>
              <a:t>Products.productID</a:t>
            </a:r>
            <a:r>
              <a:rPr lang="en-IN" sz="1600" dirty="0"/>
              <a:t>, </a:t>
            </a:r>
            <a:r>
              <a:rPr lang="en-IN" sz="1600" dirty="0" err="1"/>
              <a:t>Products.productName</a:t>
            </a:r>
            <a:r>
              <a:rPr lang="en-IN" sz="1600" dirty="0"/>
              <a:t> ORDER BY </a:t>
            </a:r>
            <a:r>
              <a:rPr lang="en-IN" sz="1600" dirty="0" err="1"/>
              <a:t>TotalSales</a:t>
            </a:r>
            <a:r>
              <a:rPr lang="en-IN" sz="1600" dirty="0"/>
              <a:t> DESC;                                               </a:t>
            </a:r>
          </a:p>
          <a:p>
            <a:pPr marL="0" lvl="0" indent="0" algn="l" rtl="0">
              <a:spcBef>
                <a:spcPts val="0"/>
              </a:spcBef>
              <a:spcAft>
                <a:spcPts val="0"/>
              </a:spcAft>
              <a:buClr>
                <a:schemeClr val="dk1"/>
              </a:buClr>
              <a:buSzPts val="2400"/>
              <a:buNone/>
            </a:pPr>
            <a:r>
              <a:rPr lang="en-US" sz="1800" b="1" dirty="0"/>
              <a:t>                                                        </a:t>
            </a:r>
            <a:endParaRPr sz="1800" b="1" dirty="0"/>
          </a:p>
        </p:txBody>
      </p:sp>
      <p:sp>
        <p:nvSpPr>
          <p:cNvPr id="132" name="Google Shape;132;p9"/>
          <p:cNvSpPr txBox="1">
            <a:spLocks noGrp="1"/>
          </p:cNvSpPr>
          <p:nvPr>
            <p:ph type="ctrTitle"/>
          </p:nvPr>
        </p:nvSpPr>
        <p:spPr>
          <a:xfrm>
            <a:off x="457200" y="730792"/>
            <a:ext cx="8229600" cy="762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SQL Example: 1</a:t>
            </a:r>
            <a:endParaRPr dirty="0"/>
          </a:p>
        </p:txBody>
      </p:sp>
      <p:pic>
        <p:nvPicPr>
          <p:cNvPr id="9" name="Picture 8">
            <a:extLst>
              <a:ext uri="{FF2B5EF4-FFF2-40B4-BE49-F238E27FC236}">
                <a16:creationId xmlns:a16="http://schemas.microsoft.com/office/drawing/2014/main" id="{AD4C9F4E-A5D2-6939-F592-BA15579C8459}"/>
              </a:ext>
            </a:extLst>
          </p:cNvPr>
          <p:cNvPicPr>
            <a:picLocks noChangeAspect="1"/>
          </p:cNvPicPr>
          <p:nvPr/>
        </p:nvPicPr>
        <p:blipFill>
          <a:blip r:embed="rId5"/>
          <a:stretch>
            <a:fillRect/>
          </a:stretch>
        </p:blipFill>
        <p:spPr>
          <a:xfrm>
            <a:off x="457200" y="2452183"/>
            <a:ext cx="3572189" cy="4056462"/>
          </a:xfrm>
          <a:prstGeom prst="rect">
            <a:avLst/>
          </a:prstGeom>
        </p:spPr>
      </p:pic>
      <p:sp>
        <p:nvSpPr>
          <p:cNvPr id="14" name="Google Shape;149;p12">
            <a:extLst>
              <a:ext uri="{FF2B5EF4-FFF2-40B4-BE49-F238E27FC236}">
                <a16:creationId xmlns:a16="http://schemas.microsoft.com/office/drawing/2014/main" id="{D0802D85-DCC4-2BC5-3280-F7F14F702B21}"/>
              </a:ext>
            </a:extLst>
          </p:cNvPr>
          <p:cNvSpPr txBox="1">
            <a:spLocks/>
          </p:cNvSpPr>
          <p:nvPr/>
        </p:nvSpPr>
        <p:spPr>
          <a:xfrm>
            <a:off x="3810857" y="2452183"/>
            <a:ext cx="5399275" cy="468214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SzPts val="3200"/>
              <a:buNone/>
            </a:pPr>
            <a:endParaRPr lang="en-US" sz="1200" dirty="0"/>
          </a:p>
          <a:p>
            <a:pPr marL="342900" indent="-139700">
              <a:spcBef>
                <a:spcPts val="640"/>
              </a:spcBef>
              <a:buSzPts val="3200"/>
              <a:buFont typeface="Arial"/>
              <a:buNone/>
            </a:pPr>
            <a:r>
              <a:rPr lang="en-US" sz="1200" b="1" dirty="0"/>
              <a:t>SELECT Clause: </a:t>
            </a:r>
            <a:r>
              <a:rPr lang="en-US" sz="1200" dirty="0"/>
              <a:t>We're selecting three pieces of information:</a:t>
            </a:r>
          </a:p>
          <a:p>
            <a:pPr marL="342900" indent="-139700">
              <a:spcBef>
                <a:spcPts val="640"/>
              </a:spcBef>
              <a:buSzPts val="3200"/>
              <a:buFont typeface="Arial"/>
              <a:buNone/>
            </a:pPr>
            <a:r>
              <a:rPr lang="en-US" sz="1200" dirty="0" err="1"/>
              <a:t>productID</a:t>
            </a:r>
            <a:r>
              <a:rPr lang="en-US" sz="1200" dirty="0"/>
              <a:t> and </a:t>
            </a:r>
            <a:r>
              <a:rPr lang="en-US" sz="1200" dirty="0" err="1"/>
              <a:t>productName</a:t>
            </a:r>
            <a:r>
              <a:rPr lang="en-US" sz="1200" dirty="0"/>
              <a:t> from the Products table to identify each product.</a:t>
            </a:r>
          </a:p>
          <a:p>
            <a:pPr marL="342900" indent="-139700">
              <a:spcBef>
                <a:spcPts val="640"/>
              </a:spcBef>
              <a:buSzPts val="3200"/>
              <a:buFont typeface="Arial"/>
              <a:buNone/>
            </a:pPr>
            <a:r>
              <a:rPr lang="en-US" sz="1200" dirty="0"/>
              <a:t>The SUM of </a:t>
            </a:r>
            <a:r>
              <a:rPr lang="en-US" sz="1200" dirty="0" err="1"/>
              <a:t>Products.Price</a:t>
            </a:r>
            <a:r>
              <a:rPr lang="en-US" sz="1200" dirty="0"/>
              <a:t>, labeled as </a:t>
            </a:r>
            <a:r>
              <a:rPr lang="en-US" sz="1200" dirty="0" err="1"/>
              <a:t>TotalSales</a:t>
            </a:r>
            <a:r>
              <a:rPr lang="en-US" sz="1200" dirty="0"/>
              <a:t>, to calculate the total revenue for each product.</a:t>
            </a:r>
          </a:p>
          <a:p>
            <a:pPr marL="342900" indent="-139700">
              <a:spcBef>
                <a:spcPts val="640"/>
              </a:spcBef>
              <a:buSzPts val="3200"/>
              <a:buFont typeface="Arial"/>
              <a:buNone/>
            </a:pPr>
            <a:r>
              <a:rPr lang="en-US" sz="1200" b="1" dirty="0"/>
              <a:t>FROM and JOIN Clause:</a:t>
            </a:r>
          </a:p>
          <a:p>
            <a:pPr marL="342900" indent="-139700">
              <a:spcBef>
                <a:spcPts val="640"/>
              </a:spcBef>
              <a:buSzPts val="3200"/>
              <a:buFont typeface="Arial"/>
              <a:buNone/>
            </a:pPr>
            <a:r>
              <a:rPr lang="en-US" sz="1200" dirty="0"/>
              <a:t>We're pulling this data from the Products table.</a:t>
            </a:r>
          </a:p>
          <a:p>
            <a:pPr marL="342900" indent="-139700">
              <a:spcBef>
                <a:spcPts val="640"/>
              </a:spcBef>
              <a:buSzPts val="3200"/>
              <a:buFont typeface="Arial"/>
              <a:buNone/>
            </a:pPr>
            <a:r>
              <a:rPr lang="en-US" sz="1200" dirty="0"/>
              <a:t>It's then joined with the Sales table where the </a:t>
            </a:r>
            <a:r>
              <a:rPr lang="en-US" sz="1200" dirty="0" err="1"/>
              <a:t>productID</a:t>
            </a:r>
            <a:r>
              <a:rPr lang="en-US" sz="1200" dirty="0"/>
              <a:t> matches, linking products to their sales records.</a:t>
            </a:r>
          </a:p>
          <a:p>
            <a:pPr marL="342900" indent="-139700">
              <a:spcBef>
                <a:spcPts val="640"/>
              </a:spcBef>
              <a:buSzPts val="3200"/>
              <a:buFont typeface="Arial"/>
              <a:buNone/>
            </a:pPr>
            <a:r>
              <a:rPr lang="en-US" sz="1200" b="1" dirty="0"/>
              <a:t>GROUP BY Clause:</a:t>
            </a:r>
          </a:p>
          <a:p>
            <a:pPr marL="342900" indent="-139700">
              <a:spcBef>
                <a:spcPts val="640"/>
              </a:spcBef>
              <a:buSzPts val="3200"/>
              <a:buFont typeface="Arial"/>
              <a:buNone/>
            </a:pPr>
            <a:r>
              <a:rPr lang="en-US" sz="1200" dirty="0"/>
              <a:t>The data is grouped by </a:t>
            </a:r>
            <a:r>
              <a:rPr lang="en-US" sz="1200" dirty="0" err="1"/>
              <a:t>productID</a:t>
            </a:r>
            <a:r>
              <a:rPr lang="en-US" sz="1200" dirty="0"/>
              <a:t> and </a:t>
            </a:r>
            <a:r>
              <a:rPr lang="en-US" sz="1200" dirty="0" err="1"/>
              <a:t>productName</a:t>
            </a:r>
            <a:r>
              <a:rPr lang="en-US" sz="1200" dirty="0"/>
              <a:t>. This ensures that the</a:t>
            </a:r>
          </a:p>
          <a:p>
            <a:pPr marL="342900" indent="-139700">
              <a:spcBef>
                <a:spcPts val="640"/>
              </a:spcBef>
              <a:buSzPts val="3200"/>
              <a:buFont typeface="Arial"/>
              <a:buNone/>
            </a:pPr>
            <a:r>
              <a:rPr lang="en-US" sz="1200" dirty="0"/>
              <a:t>SUM function aggregates sales revenue for each unique product.</a:t>
            </a:r>
          </a:p>
          <a:p>
            <a:pPr marL="342900" indent="-139700">
              <a:spcBef>
                <a:spcPts val="640"/>
              </a:spcBef>
              <a:buSzPts val="3200"/>
              <a:buFont typeface="Arial"/>
              <a:buNone/>
            </a:pPr>
            <a:r>
              <a:rPr lang="en-US" sz="1200" b="1" dirty="0"/>
              <a:t>ORDER BY Clause</a:t>
            </a:r>
            <a:r>
              <a:rPr lang="en-US" sz="1200" dirty="0"/>
              <a:t>:</a:t>
            </a:r>
          </a:p>
          <a:p>
            <a:pPr marL="342900" indent="-139700">
              <a:spcBef>
                <a:spcPts val="640"/>
              </a:spcBef>
              <a:buSzPts val="3200"/>
              <a:buFont typeface="Arial"/>
              <a:buNone/>
            </a:pPr>
            <a:r>
              <a:rPr lang="en-US" sz="1200" dirty="0"/>
              <a:t>The results are ordered by </a:t>
            </a:r>
            <a:r>
              <a:rPr lang="en-US" sz="1200" dirty="0" err="1"/>
              <a:t>TotalSales</a:t>
            </a:r>
            <a:r>
              <a:rPr lang="en-US" sz="1200" dirty="0"/>
              <a:t> in descending order. This means the product with the highest sales revenue comes first in our list.</a:t>
            </a:r>
          </a:p>
        </p:txBody>
      </p:sp>
      <p:pic>
        <p:nvPicPr>
          <p:cNvPr id="34" name="Audio 33">
            <a:hlinkClick r:id="" action="ppaction://media"/>
            <a:extLst>
              <a:ext uri="{FF2B5EF4-FFF2-40B4-BE49-F238E27FC236}">
                <a16:creationId xmlns:a16="http://schemas.microsoft.com/office/drawing/2014/main" id="{F858D690-CC94-9D25-C365-96FDCAD6A80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5357812"/>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665"/>
    </mc:Choice>
    <mc:Fallback>
      <p:transition spd="slow" advTm="89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theme/theme1.xml><?xml version="1.0" encoding="utf-8"?>
<a:theme xmlns:a="http://schemas.openxmlformats.org/drawingml/2006/main" name="powerpoint_newNEU">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1362</Words>
  <Application>Microsoft Office PowerPoint</Application>
  <PresentationFormat>On-screen Show (4:3)</PresentationFormat>
  <Paragraphs>149</Paragraphs>
  <Slides>21</Slides>
  <Notes>21</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Libre Baskerville</vt:lpstr>
      <vt:lpstr>Helvetica Neue</vt:lpstr>
      <vt:lpstr>Arial</vt:lpstr>
      <vt:lpstr>Calibri</vt:lpstr>
      <vt:lpstr>powerpoint_newNEU</vt:lpstr>
      <vt:lpstr>ITC 6000 Database Management Systems Final Project Presentation 2023 Term A  Comprehensive Database Design for Retail Management System </vt:lpstr>
      <vt:lpstr>Overview and Agenda</vt:lpstr>
      <vt:lpstr>Project Overview</vt:lpstr>
      <vt:lpstr>Project Overview</vt:lpstr>
      <vt:lpstr>Personas </vt:lpstr>
      <vt:lpstr>Persona Example</vt:lpstr>
      <vt:lpstr>Business Rules and Logic</vt:lpstr>
      <vt:lpstr>ER Diagram</vt:lpstr>
      <vt:lpstr>SQL Example: 1</vt:lpstr>
      <vt:lpstr>Metrics and Analytics</vt:lpstr>
      <vt:lpstr>SQL Example: 2</vt:lpstr>
      <vt:lpstr>Metrics and Analytics</vt:lpstr>
      <vt:lpstr>SQL Examples</vt:lpstr>
      <vt:lpstr>Metrics and Analytics</vt:lpstr>
      <vt:lpstr>Security and Privacy</vt:lpstr>
      <vt:lpstr>Security and Privacy</vt:lpstr>
      <vt:lpstr>System Architecture &amp; Hosting Strategy</vt:lpstr>
      <vt:lpstr>System Architecture &amp; Hosting Strategy</vt:lpstr>
      <vt:lpstr>Lessons Learned</vt:lpstr>
      <vt:lpstr>Future Considerations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 6000 Database Management Systems Final Project Presentation 2023 Term A  Comprehensive Database Design for Retail Management System</dc:title>
  <dc:creator>m.lyons</dc:creator>
  <cp:lastModifiedBy>Mohammed Saif Wasay</cp:lastModifiedBy>
  <cp:revision>33</cp:revision>
  <dcterms:created xsi:type="dcterms:W3CDTF">2010-04-13T14:21:50Z</dcterms:created>
  <dcterms:modified xsi:type="dcterms:W3CDTF">2023-12-11T04:36:57Z</dcterms:modified>
</cp:coreProperties>
</file>